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6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7.xml" ContentType="application/vnd.openxmlformats-officedocument.drawingml.chart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8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9.xml" ContentType="application/vnd.openxmlformats-officedocument.drawingml.chart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10.xml" ContentType="application/vnd.openxmlformats-officedocument.drawingml.chart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harts/chart11.xml" ContentType="application/vnd.openxmlformats-officedocument.drawingml.chart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charts/chart12.xml" ContentType="application/vnd.openxmlformats-officedocument.drawingml.chart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charts/chart13.xml" ContentType="application/vnd.openxmlformats-officedocument.drawingml.chart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charts/chart14.xml" ContentType="application/vnd.openxmlformats-officedocument.drawingml.chart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charts/chart15.xml" ContentType="application/vnd.openxmlformats-officedocument.drawingml.chart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charts/chart16.xml" ContentType="application/vnd.openxmlformats-officedocument.drawingml.chart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charts/chart17.xml" ContentType="application/vnd.openxmlformats-officedocument.drawingml.chart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charts/chart18.xml" ContentType="application/vnd.openxmlformats-officedocument.drawingml.chart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charts/chart19.xml" ContentType="application/vnd.openxmlformats-officedocument.drawingml.chart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charts/chart20.xml" ContentType="application/vnd.openxmlformats-officedocument.drawingml.chart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82" r:id="rId7"/>
    <p:sldId id="257" r:id="rId8"/>
    <p:sldId id="260" r:id="rId9"/>
    <p:sldId id="358" r:id="rId10"/>
    <p:sldId id="324" r:id="rId11"/>
    <p:sldId id="308" r:id="rId12"/>
    <p:sldId id="309" r:id="rId13"/>
    <p:sldId id="321" r:id="rId14"/>
    <p:sldId id="322" r:id="rId15"/>
    <p:sldId id="325" r:id="rId16"/>
    <p:sldId id="354" r:id="rId17"/>
    <p:sldId id="355" r:id="rId18"/>
    <p:sldId id="359" r:id="rId19"/>
    <p:sldId id="360" r:id="rId20"/>
    <p:sldId id="329" r:id="rId21"/>
    <p:sldId id="357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61" r:id="rId40"/>
    <p:sldId id="363" r:id="rId41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405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106176"/>
        <c:axId val="223107712"/>
      </c:barChart>
      <c:catAx>
        <c:axId val="22310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107712"/>
        <c:crosses val="autoZero"/>
        <c:auto val="1"/>
        <c:lblAlgn val="ctr"/>
        <c:lblOffset val="100"/>
        <c:noMultiLvlLbl val="0"/>
      </c:catAx>
      <c:valAx>
        <c:axId val="22310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1061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66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514176"/>
        <c:axId val="238515712"/>
      </c:barChart>
      <c:catAx>
        <c:axId val="23851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515712"/>
        <c:crosses val="autoZero"/>
        <c:auto val="1"/>
        <c:lblAlgn val="ctr"/>
        <c:lblOffset val="100"/>
        <c:noMultiLvlLbl val="0"/>
      </c:catAx>
      <c:valAx>
        <c:axId val="23851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5141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705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888448"/>
        <c:axId val="238889984"/>
      </c:barChart>
      <c:catAx>
        <c:axId val="23888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889984"/>
        <c:crosses val="autoZero"/>
        <c:auto val="1"/>
        <c:lblAlgn val="ctr"/>
        <c:lblOffset val="100"/>
        <c:noMultiLvlLbl val="0"/>
      </c:catAx>
      <c:valAx>
        <c:axId val="23888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8884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76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918656"/>
        <c:axId val="238920448"/>
      </c:barChart>
      <c:catAx>
        <c:axId val="23891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920448"/>
        <c:crosses val="autoZero"/>
        <c:auto val="1"/>
        <c:lblAlgn val="ctr"/>
        <c:lblOffset val="100"/>
        <c:noMultiLvlLbl val="0"/>
      </c:catAx>
      <c:valAx>
        <c:axId val="23892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9186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805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670592"/>
        <c:axId val="238672128"/>
      </c:barChart>
      <c:catAx>
        <c:axId val="23867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672128"/>
        <c:crosses val="autoZero"/>
        <c:auto val="1"/>
        <c:lblAlgn val="ctr"/>
        <c:lblOffset val="100"/>
        <c:noMultiLvlLbl val="0"/>
      </c:catAx>
      <c:valAx>
        <c:axId val="23867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6705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86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184128"/>
        <c:axId val="239190016"/>
      </c:barChart>
      <c:catAx>
        <c:axId val="23918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190016"/>
        <c:crosses val="autoZero"/>
        <c:auto val="1"/>
        <c:lblAlgn val="ctr"/>
        <c:lblOffset val="100"/>
        <c:noMultiLvlLbl val="0"/>
      </c:catAx>
      <c:valAx>
        <c:axId val="23919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1841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905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263744"/>
        <c:axId val="239265280"/>
      </c:barChart>
      <c:catAx>
        <c:axId val="23926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265280"/>
        <c:crosses val="autoZero"/>
        <c:auto val="1"/>
        <c:lblAlgn val="ctr"/>
        <c:lblOffset val="100"/>
        <c:noMultiLvlLbl val="0"/>
      </c:catAx>
      <c:valAx>
        <c:axId val="23926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2637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96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519232"/>
        <c:axId val="239520768"/>
      </c:barChart>
      <c:catAx>
        <c:axId val="23951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520768"/>
        <c:crosses val="autoZero"/>
        <c:auto val="1"/>
        <c:lblAlgn val="ctr"/>
        <c:lblOffset val="100"/>
        <c:noMultiLvlLbl val="0"/>
      </c:catAx>
      <c:valAx>
        <c:axId val="23952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519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1005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557632"/>
        <c:axId val="239571712"/>
      </c:barChart>
      <c:catAx>
        <c:axId val="23955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571712"/>
        <c:crosses val="autoZero"/>
        <c:auto val="1"/>
        <c:lblAlgn val="ctr"/>
        <c:lblOffset val="100"/>
        <c:noMultiLvlLbl val="0"/>
      </c:catAx>
      <c:valAx>
        <c:axId val="23957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5576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106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756032"/>
        <c:axId val="239757568"/>
      </c:barChart>
      <c:catAx>
        <c:axId val="23975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757568"/>
        <c:crosses val="autoZero"/>
        <c:auto val="1"/>
        <c:lblAlgn val="ctr"/>
        <c:lblOffset val="100"/>
        <c:noMultiLvlLbl val="0"/>
      </c:catAx>
      <c:valAx>
        <c:axId val="23975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7560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106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0433664"/>
        <c:axId val="310435200"/>
      </c:barChart>
      <c:catAx>
        <c:axId val="31043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0435200"/>
        <c:crosses val="autoZero"/>
        <c:auto val="1"/>
        <c:lblAlgn val="ctr"/>
        <c:lblOffset val="100"/>
        <c:noMultiLvlLbl val="0"/>
      </c:catAx>
      <c:valAx>
        <c:axId val="31043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04336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405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5638144"/>
        <c:axId val="235652224"/>
      </c:barChart>
      <c:catAx>
        <c:axId val="23563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652224"/>
        <c:crosses val="autoZero"/>
        <c:auto val="1"/>
        <c:lblAlgn val="ctr"/>
        <c:lblOffset val="100"/>
        <c:noMultiLvlLbl val="0"/>
      </c:catAx>
      <c:valAx>
        <c:axId val="23565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6381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106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0585600"/>
        <c:axId val="310587392"/>
      </c:barChart>
      <c:catAx>
        <c:axId val="31058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0587392"/>
        <c:crosses val="autoZero"/>
        <c:auto val="1"/>
        <c:lblAlgn val="ctr"/>
        <c:lblOffset val="100"/>
        <c:noMultiLvlLbl val="0"/>
      </c:catAx>
      <c:valAx>
        <c:axId val="31058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05856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461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146816"/>
        <c:axId val="230148352"/>
      </c:barChart>
      <c:catAx>
        <c:axId val="23014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148352"/>
        <c:crosses val="autoZero"/>
        <c:auto val="1"/>
        <c:lblAlgn val="ctr"/>
        <c:lblOffset val="100"/>
        <c:noMultiLvlLbl val="0"/>
      </c:catAx>
      <c:valAx>
        <c:axId val="23014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1468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505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816000"/>
        <c:axId val="235626496"/>
      </c:barChart>
      <c:catAx>
        <c:axId val="23081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626496"/>
        <c:crosses val="autoZero"/>
        <c:auto val="1"/>
        <c:lblAlgn val="ctr"/>
        <c:lblOffset val="100"/>
        <c:noMultiLvlLbl val="0"/>
      </c:catAx>
      <c:valAx>
        <c:axId val="23562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8160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505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510592"/>
        <c:axId val="38512128"/>
      </c:barChart>
      <c:catAx>
        <c:axId val="3851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12128"/>
        <c:crosses val="autoZero"/>
        <c:auto val="1"/>
        <c:lblAlgn val="ctr"/>
        <c:lblOffset val="100"/>
        <c:noMultiLvlLbl val="0"/>
      </c:catAx>
      <c:valAx>
        <c:axId val="3851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105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605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741568"/>
        <c:axId val="237743104"/>
      </c:barChart>
      <c:catAx>
        <c:axId val="23774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743104"/>
        <c:crosses val="autoZero"/>
        <c:auto val="1"/>
        <c:lblAlgn val="ctr"/>
        <c:lblOffset val="100"/>
        <c:noMultiLvlLbl val="0"/>
      </c:catAx>
      <c:valAx>
        <c:axId val="23774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7415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56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960192"/>
        <c:axId val="237982464"/>
      </c:barChart>
      <c:catAx>
        <c:axId val="23796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982464"/>
        <c:crosses val="autoZero"/>
        <c:auto val="1"/>
        <c:lblAlgn val="ctr"/>
        <c:lblOffset val="100"/>
        <c:noMultiLvlLbl val="0"/>
      </c:catAx>
      <c:valAx>
        <c:axId val="23798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9601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605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248704"/>
        <c:axId val="238250240"/>
      </c:barChart>
      <c:catAx>
        <c:axId val="23824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250240"/>
        <c:crosses val="autoZero"/>
        <c:auto val="1"/>
        <c:lblAlgn val="ctr"/>
        <c:lblOffset val="100"/>
        <c:noMultiLvlLbl val="0"/>
      </c:catAx>
      <c:valAx>
        <c:axId val="23825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2487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5735127758980705"/>
          <c:y val="3.4384648743435019E-2"/>
          <c:w val="0.34213928442796371"/>
          <c:h val="0.6001300993965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278912"/>
        <c:axId val="238284800"/>
      </c:barChart>
      <c:catAx>
        <c:axId val="23827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284800"/>
        <c:crosses val="autoZero"/>
        <c:auto val="1"/>
        <c:lblAlgn val="ctr"/>
        <c:lblOffset val="100"/>
        <c:noMultiLvlLbl val="0"/>
      </c:catAx>
      <c:valAx>
        <c:axId val="23828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2789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1DADB2-DBB3-4132-956F-112B63781F17}">
      <dgm:prSet/>
      <dgm:spPr/>
      <dgm:t>
        <a:bodyPr/>
        <a:lstStyle/>
        <a:p>
          <a:pPr algn="ctr"/>
          <a:r>
            <a:rPr lang="ru-RU" dirty="0" smtClean="0"/>
            <a:t>Проект расписания ЕГЭ - 2022</a:t>
          </a:r>
          <a:endParaRPr lang="ru-RU" dirty="0"/>
        </a:p>
      </dgm:t>
    </dgm:pt>
    <dgm:pt modelId="{0FB9B802-159C-49E9-9538-4B03B269429D}" type="parTrans" cxnId="{FFB29821-E68F-42F4-9857-69606F522720}">
      <dgm:prSet/>
      <dgm:spPr/>
      <dgm:t>
        <a:bodyPr/>
        <a:lstStyle/>
        <a:p>
          <a:endParaRPr lang="ru-RU"/>
        </a:p>
      </dgm:t>
    </dgm:pt>
    <dgm:pt modelId="{32389245-347E-48FD-BF2F-B91FE2A69EC9}" type="sibTrans" cxnId="{FFB29821-E68F-42F4-9857-69606F522720}">
      <dgm:prSet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4A8EEF-425A-4ABC-B8AD-63B5165B87E4}" type="pres">
      <dgm:prSet presAssocID="{AE1DADB2-DBB3-4132-956F-112B63781F17}" presName="composite" presStyleCnt="0"/>
      <dgm:spPr/>
    </dgm:pt>
    <dgm:pt modelId="{49261954-30BE-4603-B47A-56F66730FDA1}" type="pres">
      <dgm:prSet presAssocID="{AE1DADB2-DBB3-4132-956F-112B63781F17}" presName="imgShp" presStyleLbl="fgImgPlace1" presStyleIdx="0" presStyleCnt="1" custScaleX="45273" custScaleY="40299" custLinFactX="100000" custLinFactNeighborX="147712" custLinFactNeighborY="94245"/>
      <dgm:spPr/>
      <dgm:t>
        <a:bodyPr/>
        <a:lstStyle/>
        <a:p>
          <a:endParaRPr lang="ru-RU"/>
        </a:p>
      </dgm:t>
    </dgm:pt>
    <dgm:pt modelId="{ED7A0FD6-86D0-4F7B-9699-A381E9716563}" type="pres">
      <dgm:prSet presAssocID="{AE1DADB2-DBB3-4132-956F-112B63781F17}" presName="txShp" presStyleLbl="node1" presStyleIdx="0" presStyleCnt="1" custScaleX="127318" custScaleY="42289" custLinFactNeighborX="11090" custLinFactNeighborY="-74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F3F1C8-4C80-425F-A789-DBD9CE92386B}" type="presOf" srcId="{AE1DADB2-DBB3-4132-956F-112B63781F17}" destId="{ED7A0FD6-86D0-4F7B-9699-A381E9716563}" srcOrd="0" destOrd="0" presId="urn:microsoft.com/office/officeart/2005/8/layout/vList3#3"/>
    <dgm:cxn modelId="{72917B6D-6B2E-4254-AFC0-4D4525B8DFD5}" type="presOf" srcId="{24745A29-11FD-4C63-A98C-5123F3569F2C}" destId="{283D32CC-C6D0-44F8-941D-317CB8AF2003}" srcOrd="0" destOrd="0" presId="urn:microsoft.com/office/officeart/2005/8/layout/vList3#3"/>
    <dgm:cxn modelId="{FFB29821-E68F-42F4-9857-69606F522720}" srcId="{24745A29-11FD-4C63-A98C-5123F3569F2C}" destId="{AE1DADB2-DBB3-4132-956F-112B63781F17}" srcOrd="0" destOrd="0" parTransId="{0FB9B802-159C-49E9-9538-4B03B269429D}" sibTransId="{32389245-347E-48FD-BF2F-B91FE2A69EC9}"/>
    <dgm:cxn modelId="{A7D7E43A-66C1-4D99-A45B-7E87B9F7EB32}" type="presParOf" srcId="{283D32CC-C6D0-44F8-941D-317CB8AF2003}" destId="{174A8EEF-425A-4ABC-B8AD-63B5165B87E4}" srcOrd="0" destOrd="0" presId="urn:microsoft.com/office/officeart/2005/8/layout/vList3#3"/>
    <dgm:cxn modelId="{CFFADCF9-386B-4442-B736-430BD4CE679A}" type="presParOf" srcId="{174A8EEF-425A-4ABC-B8AD-63B5165B87E4}" destId="{49261954-30BE-4603-B47A-56F66730FDA1}" srcOrd="0" destOrd="0" presId="urn:microsoft.com/office/officeart/2005/8/layout/vList3#3"/>
    <dgm:cxn modelId="{30037E08-1210-408E-82FA-68B20F2EEB26}" type="presParOf" srcId="{174A8EEF-425A-4ABC-B8AD-63B5165B87E4}" destId="{ED7A0FD6-86D0-4F7B-9699-A381E9716563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EC79EEE-6B5E-47C3-9BF7-FFE67F09E51F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10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CF24915-FCEB-4801-A8F6-88DFD7862A2A}" type="presOf" srcId="{24745A29-11FD-4C63-A98C-5123F3569F2C}" destId="{283D32CC-C6D0-44F8-941D-317CB8AF2003}" srcOrd="0" destOrd="0" presId="urn:microsoft.com/office/officeart/2005/8/layout/vList3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C90BC6C-EEF2-4110-B426-88A8E3BDF7C7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1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CE88830-99D6-4B07-98AB-D1F8D1C80396}" type="presOf" srcId="{24745A29-11FD-4C63-A98C-5123F3569F2C}" destId="{283D32CC-C6D0-44F8-941D-317CB8AF2003}" srcOrd="0" destOrd="0" presId="urn:microsoft.com/office/officeart/2005/8/layout/vList3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1689164-B61C-418B-BC0B-E6BAF5959ECE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1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248A332-B680-455D-BFB9-63150F1A4F96}" type="presOf" srcId="{24745A29-11FD-4C63-A98C-5123F3569F2C}" destId="{283D32CC-C6D0-44F8-941D-317CB8AF2003}" srcOrd="0" destOrd="0" presId="urn:microsoft.com/office/officeart/2005/8/layout/vList3#1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CE91332-CEBB-42E3-BA42-16369A8750A6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1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96063A2-771D-4F52-8D52-D065F25E428E}" type="presOf" srcId="{24745A29-11FD-4C63-A98C-5123F3569F2C}" destId="{283D32CC-C6D0-44F8-941D-317CB8AF2003}" srcOrd="0" destOrd="0" presId="urn:microsoft.com/office/officeart/2005/8/layout/vList3#1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A445E0C-597F-4BD2-9C0F-5E8D9D06A26C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1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4A09CDC-554D-4774-9D6B-3CDE83DD722D}" type="presOf" srcId="{24745A29-11FD-4C63-A98C-5123F3569F2C}" destId="{283D32CC-C6D0-44F8-941D-317CB8AF2003}" srcOrd="0" destOrd="0" presId="urn:microsoft.com/office/officeart/2005/8/layout/vList3#1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C082BEA-8D93-4F5B-B0DB-0832B2A6209C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1C82CA6-4DF7-43DA-907E-6785042E0C94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1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4077135-DCE2-40CD-B879-3A1B37D096A2}" type="presOf" srcId="{24745A29-11FD-4C63-A98C-5123F3569F2C}" destId="{283D32CC-C6D0-44F8-941D-317CB8AF2003}" srcOrd="0" destOrd="0" presId="urn:microsoft.com/office/officeart/2005/8/layout/vList3#1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444941E-A24F-4B79-8EC7-F0275868FA20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1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93D58F3-D825-48A3-BB45-8B8DB6035018}" type="presOf" srcId="{24745A29-11FD-4C63-A98C-5123F3569F2C}" destId="{283D32CC-C6D0-44F8-941D-317CB8AF2003}" srcOrd="0" destOrd="0" presId="urn:microsoft.com/office/officeart/2005/8/layout/vList3#1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F64AEBD-04A1-4481-B423-E5A02BA0C4D7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1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5D375B2-926F-4BE5-A310-9ADDF6530706}" type="presOf" srcId="{24745A29-11FD-4C63-A98C-5123F3569F2C}" destId="{283D32CC-C6D0-44F8-941D-317CB8AF2003}" srcOrd="0" destOrd="0" presId="urn:microsoft.com/office/officeart/2005/8/layout/vList3#1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24C6D-324D-457C-B8F8-460727483A94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18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A9D97A9-E05B-41A7-AA5A-D79D52B5F95C}" type="presOf" srcId="{24745A29-11FD-4C63-A98C-5123F3569F2C}" destId="{283D32CC-C6D0-44F8-941D-317CB8AF2003}" srcOrd="0" destOrd="0" presId="urn:microsoft.com/office/officeart/2005/8/layout/vList3#1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65E21F8-4CF6-4A7B-B8CE-7AB8840C38A5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19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9D11A40-5234-4942-BBAC-676088953864}" type="presOf" srcId="{24745A29-11FD-4C63-A98C-5123F3569F2C}" destId="{283D32CC-C6D0-44F8-941D-317CB8AF2003}" srcOrd="0" destOrd="0" presId="urn:microsoft.com/office/officeart/2005/8/layout/vList3#1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9291B38-AF3D-4BEC-A98A-F29A13F02CC6}" type="presOf" srcId="{24745A29-11FD-4C63-A98C-5123F3569F2C}" destId="{283D32CC-C6D0-44F8-941D-317CB8AF2003}" srcOrd="0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E546ED5-8AA0-42A8-A387-73CA644B73FB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20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F323CCF-F425-4CA2-85EF-A82F3571EAF4}" type="presOf" srcId="{24745A29-11FD-4C63-A98C-5123F3569F2C}" destId="{283D32CC-C6D0-44F8-941D-317CB8AF2003}" srcOrd="0" destOrd="0" presId="urn:microsoft.com/office/officeart/2005/8/layout/vList3#2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2BB237D-EB8F-4743-B5FB-1A59863C45E4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2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F656CF9-2497-43B3-9499-DA5145623931}" type="presOf" srcId="{24745A29-11FD-4C63-A98C-5123F3569F2C}" destId="{283D32CC-C6D0-44F8-941D-317CB8AF2003}" srcOrd="0" destOrd="0" presId="urn:microsoft.com/office/officeart/2005/8/layout/vList3#2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0E88ACF-7733-466D-887F-F025364E167A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2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A7B8CBC-C63F-48EC-9F98-438E99F5360A}" type="presOf" srcId="{24745A29-11FD-4C63-A98C-5123F3569F2C}" destId="{283D32CC-C6D0-44F8-941D-317CB8AF2003}" srcOrd="0" destOrd="0" presId="urn:microsoft.com/office/officeart/2005/8/layout/vList3#2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CE32EB5-C672-4DE2-8F67-10A4FB6E25A8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2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3FD4D06-C3EA-4B05-B7F9-2281049F9824}" type="presOf" srcId="{24745A29-11FD-4C63-A98C-5123F3569F2C}" destId="{283D32CC-C6D0-44F8-941D-317CB8AF2003}" srcOrd="0" destOrd="0" presId="urn:microsoft.com/office/officeart/2005/8/layout/vList3#2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496837B-F4F0-4554-892E-64BCB29A8319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2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09C28BE-2950-4884-A2A0-DFA8A60294B4}" type="presOf" srcId="{24745A29-11FD-4C63-A98C-5123F3569F2C}" destId="{283D32CC-C6D0-44F8-941D-317CB8AF2003}" srcOrd="0" destOrd="0" presId="urn:microsoft.com/office/officeart/2005/8/layout/vList3#2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53C47F9-3BE6-4D5E-B5AB-D9EC6C8314F4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7A3DDFD-0496-4AA2-B81D-C514B0329ADB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0673893-BB9C-4540-BB18-93CB3CD3D3C7}" type="presOf" srcId="{24745A29-11FD-4C63-A98C-5123F3569F2C}" destId="{283D32CC-C6D0-44F8-941D-317CB8AF2003}" srcOrd="0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39C77A2-05F1-4E9C-8DE6-5390366034CC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8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E4B43D6-F4FE-4B28-9276-6A044BA04B8C}" type="presOf" srcId="{24745A29-11FD-4C63-A98C-5123F3569F2C}" destId="{283D32CC-C6D0-44F8-941D-317CB8AF2003}" srcOrd="0" destOrd="0" presId="urn:microsoft.com/office/officeart/2005/8/layout/vList3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FE05F7-48D3-445F-BB38-CBD6004778B0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7DACF4-7577-4A2A-8338-A1AF2121B641}" type="pres">
      <dgm:prSet presAssocID="{67FE05F7-48D3-445F-BB38-CBD6004778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01E268D-DF2C-4938-B4BC-0B60A7365144}" type="presOf" srcId="{67FE05F7-48D3-445F-BB38-CBD6004778B0}" destId="{437DACF4-7577-4A2A-8338-A1AF2121B64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4745A29-11FD-4C63-A98C-5123F3569F2C}" type="doc">
      <dgm:prSet loTypeId="urn:microsoft.com/office/officeart/2005/8/layout/vList3#9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D32CC-C6D0-44F8-941D-317CB8AF2003}" type="pres">
      <dgm:prSet presAssocID="{24745A29-11FD-4C63-A98C-5123F3569F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36D5467-8E2A-42E5-B4EC-3CA530835F20}" type="presOf" srcId="{24745A29-11FD-4C63-A98C-5123F3569F2C}" destId="{283D32CC-C6D0-44F8-941D-317CB8AF2003}" srcOrd="0" destOrd="0" presId="urn:microsoft.com/office/officeart/2005/8/layout/vList3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A0FD6-86D0-4F7B-9699-A381E9716563}">
      <dsp:nvSpPr>
        <dsp:cNvPr id="0" name=""/>
        <dsp:cNvSpPr/>
      </dsp:nvSpPr>
      <dsp:spPr>
        <a:xfrm rot="10800000">
          <a:off x="1299739" y="0"/>
          <a:ext cx="7315995" cy="122414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6492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Проект расписания ЕГЭ - 2022</a:t>
          </a:r>
          <a:endParaRPr lang="ru-RU" sz="3400" kern="1200" dirty="0"/>
        </a:p>
      </dsp:txBody>
      <dsp:txXfrm rot="10800000">
        <a:off x="1605776" y="0"/>
        <a:ext cx="7009958" cy="1224148"/>
      </dsp:txXfrm>
    </dsp:sp>
    <dsp:sp modelId="{49261954-30BE-4603-B47A-56F66730FDA1}">
      <dsp:nvSpPr>
        <dsp:cNvPr id="0" name=""/>
        <dsp:cNvSpPr/>
      </dsp:nvSpPr>
      <dsp:spPr>
        <a:xfrm>
          <a:off x="7330432" y="2991918"/>
          <a:ext cx="1310527" cy="116654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10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1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#1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#1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#1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#1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3#1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3#17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3#18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3#19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3#20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3#2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3#2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3#2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3#2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8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9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45" y="46609"/>
            <a:ext cx="1872233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48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5" Type="http://schemas.openxmlformats.org/officeDocument/2006/relationships/hyperlink" Target="https://4ege.ru/novosti-ege/62856-raspisanie-ege-2022.html" TargetMode="Externa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jpeg"/><Relationship Id="rId14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diagramColors" Target="../diagrams/colors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Layout" Target="../diagrams/layout4.xml"/><Relationship Id="rId5" Type="http://schemas.openxmlformats.org/officeDocument/2006/relationships/diagramQuickStyle" Target="../diagrams/quickStyle3.xml"/><Relationship Id="rId10" Type="http://schemas.openxmlformats.org/officeDocument/2006/relationships/diagramData" Target="../diagrams/data4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jpeg"/><Relationship Id="rId14" Type="http://schemas.microsoft.com/office/2007/relationships/diagramDrawing" Target="../diagrams/drawing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diagramColors" Target="../diagrams/colors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QuickStyle" Target="../diagrams/quickStyl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Layout" Target="../diagrams/layout6.xml"/><Relationship Id="rId5" Type="http://schemas.openxmlformats.org/officeDocument/2006/relationships/diagramQuickStyle" Target="../diagrams/quickStyle5.xml"/><Relationship Id="rId10" Type="http://schemas.openxmlformats.org/officeDocument/2006/relationships/diagramData" Target="../diagrams/data6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3.jpeg"/><Relationship Id="rId14" Type="http://schemas.microsoft.com/office/2007/relationships/diagramDrawing" Target="../diagrams/drawin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334school.ru/wp-content/uploads/2013/03/%D0%A4%D0%B5%D0%B4%D0%B5%D1%80%D0%B0%D0%BB%D1%8C%D0%BD%D1%8B%D0%B9-%D0%B7%D0%B0%D0%BA%D0%BE%D0%BD-%C2%AB%D0%9E%D0%B1-%D0%BE%D0%B1%D1%80%D0%B0%D0%B7%D0%BE%D0%B2%D0%B0%D0%BD%D0%B8%D0%B8-%D0%B2-%D0%A0%D0%BE%D1%81%D1%81%D0%B8%D0%B9%D1%81%D0%BA%D0%BE%D0%B9-%D0%A4%D0%B5%D0%B4%D0%B5%D1%80%D0%B0%D1%86%D0%B8%D0%B8%C2%BB-%D0%BE%D1%82-29-%D0%B4%D0%B5%D0%BA%D0%B0%D0%B1%D1%80%D1%8F-2012-%D0%B3%D0%BE%D0%B4%D0%B0-N-273-%D0%A4%D0%97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13" Type="http://schemas.openxmlformats.org/officeDocument/2006/relationships/diagramColors" Target="../diagrams/colors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QuickStyle" Target="../diagrams/quickStyl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Layout" Target="../diagrams/layout8.xml"/><Relationship Id="rId5" Type="http://schemas.openxmlformats.org/officeDocument/2006/relationships/diagramQuickStyle" Target="../diagrams/quickStyle7.xml"/><Relationship Id="rId10" Type="http://schemas.openxmlformats.org/officeDocument/2006/relationships/diagramData" Target="../diagrams/data8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3.jpeg"/><Relationship Id="rId14" Type="http://schemas.microsoft.com/office/2007/relationships/diagramDrawing" Target="../diagrams/drawing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13" Type="http://schemas.openxmlformats.org/officeDocument/2006/relationships/diagramColors" Target="../diagrams/colors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diagramQuickStyle" Target="../diagrams/quickStyle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11" Type="http://schemas.openxmlformats.org/officeDocument/2006/relationships/diagramLayout" Target="../diagrams/layout10.xml"/><Relationship Id="rId5" Type="http://schemas.openxmlformats.org/officeDocument/2006/relationships/diagramQuickStyle" Target="../diagrams/quickStyle9.xml"/><Relationship Id="rId10" Type="http://schemas.openxmlformats.org/officeDocument/2006/relationships/diagramData" Target="../diagrams/data10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3.jpeg"/><Relationship Id="rId14" Type="http://schemas.microsoft.com/office/2007/relationships/diagramDrawing" Target="../diagrams/drawing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diagramColors" Target="../diagrams/colors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diagramQuickStyle" Target="../diagrams/quickStyle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diagramLayout" Target="../diagrams/layout12.xml"/><Relationship Id="rId5" Type="http://schemas.openxmlformats.org/officeDocument/2006/relationships/diagramQuickStyle" Target="../diagrams/quickStyle11.xml"/><Relationship Id="rId10" Type="http://schemas.openxmlformats.org/officeDocument/2006/relationships/diagramData" Target="../diagrams/data12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3.jpeg"/><Relationship Id="rId14" Type="http://schemas.microsoft.com/office/2007/relationships/diagramDrawing" Target="../diagrams/drawing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diagramColors" Target="../diagrams/colors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openxmlformats.org/officeDocument/2006/relationships/diagramQuickStyle" Target="../diagrams/quickStyl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11" Type="http://schemas.openxmlformats.org/officeDocument/2006/relationships/diagramLayout" Target="../diagrams/layout14.xml"/><Relationship Id="rId5" Type="http://schemas.openxmlformats.org/officeDocument/2006/relationships/diagramQuickStyle" Target="../diagrams/quickStyle13.xml"/><Relationship Id="rId10" Type="http://schemas.openxmlformats.org/officeDocument/2006/relationships/diagramData" Target="../diagrams/data14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13.jpeg"/><Relationship Id="rId14" Type="http://schemas.microsoft.com/office/2007/relationships/diagramDrawing" Target="../diagrams/drawing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13" Type="http://schemas.openxmlformats.org/officeDocument/2006/relationships/diagramColors" Target="../diagrams/colors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openxmlformats.org/officeDocument/2006/relationships/diagramQuickStyle" Target="../diagrams/quickStyl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11" Type="http://schemas.openxmlformats.org/officeDocument/2006/relationships/diagramLayout" Target="../diagrams/layout16.xml"/><Relationship Id="rId5" Type="http://schemas.openxmlformats.org/officeDocument/2006/relationships/diagramQuickStyle" Target="../diagrams/quickStyle15.xml"/><Relationship Id="rId10" Type="http://schemas.openxmlformats.org/officeDocument/2006/relationships/diagramData" Target="../diagrams/data16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13.jpeg"/><Relationship Id="rId14" Type="http://schemas.microsoft.com/office/2007/relationships/diagramDrawing" Target="../diagrams/drawing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13" Type="http://schemas.openxmlformats.org/officeDocument/2006/relationships/diagramColors" Target="../diagrams/colors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openxmlformats.org/officeDocument/2006/relationships/diagramQuickStyle" Target="../diagrams/quickStyle1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7.xml"/><Relationship Id="rId11" Type="http://schemas.openxmlformats.org/officeDocument/2006/relationships/diagramLayout" Target="../diagrams/layout18.xml"/><Relationship Id="rId5" Type="http://schemas.openxmlformats.org/officeDocument/2006/relationships/diagramQuickStyle" Target="../diagrams/quickStyle17.xml"/><Relationship Id="rId10" Type="http://schemas.openxmlformats.org/officeDocument/2006/relationships/diagramData" Target="../diagrams/data18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13.jpeg"/><Relationship Id="rId14" Type="http://schemas.microsoft.com/office/2007/relationships/diagramDrawing" Target="../diagrams/drawing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diagramColors" Target="../diagrams/colors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openxmlformats.org/officeDocument/2006/relationships/diagramQuickStyle" Target="../diagrams/quickStyle2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11" Type="http://schemas.openxmlformats.org/officeDocument/2006/relationships/diagramLayout" Target="../diagrams/layout20.xml"/><Relationship Id="rId5" Type="http://schemas.openxmlformats.org/officeDocument/2006/relationships/diagramQuickStyle" Target="../diagrams/quickStyle19.xml"/><Relationship Id="rId10" Type="http://schemas.openxmlformats.org/officeDocument/2006/relationships/diagramData" Target="../diagrams/data20.xml"/><Relationship Id="rId4" Type="http://schemas.openxmlformats.org/officeDocument/2006/relationships/diagramLayout" Target="../diagrams/layout19.xml"/><Relationship Id="rId9" Type="http://schemas.openxmlformats.org/officeDocument/2006/relationships/image" Target="../media/image13.jpeg"/><Relationship Id="rId14" Type="http://schemas.microsoft.com/office/2007/relationships/diagramDrawing" Target="../diagrams/drawing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13" Type="http://schemas.openxmlformats.org/officeDocument/2006/relationships/diagramColors" Target="../diagrams/colors22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openxmlformats.org/officeDocument/2006/relationships/diagramQuickStyle" Target="../diagrams/quickStyle2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1.xml"/><Relationship Id="rId11" Type="http://schemas.openxmlformats.org/officeDocument/2006/relationships/diagramLayout" Target="../diagrams/layout22.xml"/><Relationship Id="rId5" Type="http://schemas.openxmlformats.org/officeDocument/2006/relationships/diagramQuickStyle" Target="../diagrams/quickStyle21.xml"/><Relationship Id="rId10" Type="http://schemas.openxmlformats.org/officeDocument/2006/relationships/diagramData" Target="../diagrams/data22.xml"/><Relationship Id="rId4" Type="http://schemas.openxmlformats.org/officeDocument/2006/relationships/diagramLayout" Target="../diagrams/layout21.xml"/><Relationship Id="rId9" Type="http://schemas.openxmlformats.org/officeDocument/2006/relationships/image" Target="../media/image13.jpeg"/><Relationship Id="rId14" Type="http://schemas.microsoft.com/office/2007/relationships/diagramDrawing" Target="../diagrams/drawing2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13" Type="http://schemas.openxmlformats.org/officeDocument/2006/relationships/diagramColors" Target="../diagrams/colors24.xml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openxmlformats.org/officeDocument/2006/relationships/diagramQuickStyle" Target="../diagrams/quickStyl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3.xml"/><Relationship Id="rId11" Type="http://schemas.openxmlformats.org/officeDocument/2006/relationships/diagramLayout" Target="../diagrams/layout24.xml"/><Relationship Id="rId5" Type="http://schemas.openxmlformats.org/officeDocument/2006/relationships/diagramQuickStyle" Target="../diagrams/quickStyle23.xml"/><Relationship Id="rId10" Type="http://schemas.openxmlformats.org/officeDocument/2006/relationships/diagramData" Target="../diagrams/data24.xml"/><Relationship Id="rId4" Type="http://schemas.openxmlformats.org/officeDocument/2006/relationships/diagramLayout" Target="../diagrams/layout23.xml"/><Relationship Id="rId9" Type="http://schemas.openxmlformats.org/officeDocument/2006/relationships/image" Target="../media/image13.jpeg"/><Relationship Id="rId14" Type="http://schemas.microsoft.com/office/2007/relationships/diagramDrawing" Target="../diagrams/drawing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13" Type="http://schemas.openxmlformats.org/officeDocument/2006/relationships/diagramColors" Target="../diagrams/colors26.xml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12" Type="http://schemas.openxmlformats.org/officeDocument/2006/relationships/diagramQuickStyle" Target="../diagrams/quickStyle2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5.xml"/><Relationship Id="rId11" Type="http://schemas.openxmlformats.org/officeDocument/2006/relationships/diagramLayout" Target="../diagrams/layout26.xml"/><Relationship Id="rId5" Type="http://schemas.openxmlformats.org/officeDocument/2006/relationships/diagramQuickStyle" Target="../diagrams/quickStyle25.xml"/><Relationship Id="rId10" Type="http://schemas.openxmlformats.org/officeDocument/2006/relationships/diagramData" Target="../diagrams/data26.xml"/><Relationship Id="rId4" Type="http://schemas.openxmlformats.org/officeDocument/2006/relationships/diagramLayout" Target="../diagrams/layout25.xml"/><Relationship Id="rId9" Type="http://schemas.openxmlformats.org/officeDocument/2006/relationships/image" Target="../media/image13.jpeg"/><Relationship Id="rId14" Type="http://schemas.microsoft.com/office/2007/relationships/diagramDrawing" Target="../diagrams/drawin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13" Type="http://schemas.openxmlformats.org/officeDocument/2006/relationships/diagramColors" Target="../diagrams/colors28.xml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12" Type="http://schemas.openxmlformats.org/officeDocument/2006/relationships/diagramQuickStyle" Target="../diagrams/quickStyle2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7.xml"/><Relationship Id="rId11" Type="http://schemas.openxmlformats.org/officeDocument/2006/relationships/diagramLayout" Target="../diagrams/layout28.xml"/><Relationship Id="rId5" Type="http://schemas.openxmlformats.org/officeDocument/2006/relationships/diagramQuickStyle" Target="../diagrams/quickStyle27.xml"/><Relationship Id="rId10" Type="http://schemas.openxmlformats.org/officeDocument/2006/relationships/diagramData" Target="../diagrams/data28.xml"/><Relationship Id="rId4" Type="http://schemas.openxmlformats.org/officeDocument/2006/relationships/diagramLayout" Target="../diagrams/layout27.xml"/><Relationship Id="rId9" Type="http://schemas.openxmlformats.org/officeDocument/2006/relationships/image" Target="../media/image13.jpeg"/><Relationship Id="rId14" Type="http://schemas.microsoft.com/office/2007/relationships/diagramDrawing" Target="../diagrams/drawing2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13" Type="http://schemas.openxmlformats.org/officeDocument/2006/relationships/diagramColors" Target="../diagrams/colors30.xml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12" Type="http://schemas.openxmlformats.org/officeDocument/2006/relationships/diagramQuickStyle" Target="../diagrams/quickStyle3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9.xml"/><Relationship Id="rId11" Type="http://schemas.openxmlformats.org/officeDocument/2006/relationships/diagramLayout" Target="../diagrams/layout30.xml"/><Relationship Id="rId5" Type="http://schemas.openxmlformats.org/officeDocument/2006/relationships/diagramQuickStyle" Target="../diagrams/quickStyle29.xml"/><Relationship Id="rId10" Type="http://schemas.openxmlformats.org/officeDocument/2006/relationships/diagramData" Target="../diagrams/data30.xml"/><Relationship Id="rId4" Type="http://schemas.openxmlformats.org/officeDocument/2006/relationships/diagramLayout" Target="../diagrams/layout29.xml"/><Relationship Id="rId9" Type="http://schemas.openxmlformats.org/officeDocument/2006/relationships/image" Target="../media/image13.jpeg"/><Relationship Id="rId14" Type="http://schemas.microsoft.com/office/2007/relationships/diagramDrawing" Target="../diagrams/drawing3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13" Type="http://schemas.openxmlformats.org/officeDocument/2006/relationships/diagramColors" Target="../diagrams/colors32.xml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12" Type="http://schemas.openxmlformats.org/officeDocument/2006/relationships/diagramQuickStyle" Target="../diagrams/quickStyle3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1.xml"/><Relationship Id="rId11" Type="http://schemas.openxmlformats.org/officeDocument/2006/relationships/diagramLayout" Target="../diagrams/layout32.xml"/><Relationship Id="rId5" Type="http://schemas.openxmlformats.org/officeDocument/2006/relationships/diagramQuickStyle" Target="../diagrams/quickStyle31.xml"/><Relationship Id="rId10" Type="http://schemas.openxmlformats.org/officeDocument/2006/relationships/diagramData" Target="../diagrams/data32.xml"/><Relationship Id="rId4" Type="http://schemas.openxmlformats.org/officeDocument/2006/relationships/diagramLayout" Target="../diagrams/layout31.xml"/><Relationship Id="rId9" Type="http://schemas.openxmlformats.org/officeDocument/2006/relationships/image" Target="../media/image13.jpeg"/><Relationship Id="rId14" Type="http://schemas.microsoft.com/office/2007/relationships/diagramDrawing" Target="../diagrams/drawing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13" Type="http://schemas.openxmlformats.org/officeDocument/2006/relationships/diagramColors" Target="../diagrams/colors34.xml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12" Type="http://schemas.openxmlformats.org/officeDocument/2006/relationships/diagramQuickStyle" Target="../diagrams/quickStyle3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3.xml"/><Relationship Id="rId11" Type="http://schemas.openxmlformats.org/officeDocument/2006/relationships/diagramLayout" Target="../diagrams/layout34.xml"/><Relationship Id="rId5" Type="http://schemas.openxmlformats.org/officeDocument/2006/relationships/diagramQuickStyle" Target="../diagrams/quickStyle33.xml"/><Relationship Id="rId10" Type="http://schemas.openxmlformats.org/officeDocument/2006/relationships/diagramData" Target="../diagrams/data34.xml"/><Relationship Id="rId4" Type="http://schemas.openxmlformats.org/officeDocument/2006/relationships/diagramLayout" Target="../diagrams/layout33.xml"/><Relationship Id="rId9" Type="http://schemas.openxmlformats.org/officeDocument/2006/relationships/image" Target="../media/image13.jpeg"/><Relationship Id="rId14" Type="http://schemas.microsoft.com/office/2007/relationships/diagramDrawing" Target="../diagrams/drawing3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13" Type="http://schemas.openxmlformats.org/officeDocument/2006/relationships/diagramColors" Target="../diagrams/colors36.xml"/><Relationship Id="rId18" Type="http://schemas.openxmlformats.org/officeDocument/2006/relationships/hyperlink" Target="https://media.foxford.ru/izmeneniya-ege-2022/" TargetMode="External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12" Type="http://schemas.openxmlformats.org/officeDocument/2006/relationships/diagramQuickStyle" Target="../diagrams/quickStyle36.xml"/><Relationship Id="rId17" Type="http://schemas.openxmlformats.org/officeDocument/2006/relationships/hyperlink" Target="http://obrnadzor.gov.ru/gia/gia-11/" TargetMode="External"/><Relationship Id="rId2" Type="http://schemas.openxmlformats.org/officeDocument/2006/relationships/image" Target="../media/image7.jpeg"/><Relationship Id="rId16" Type="http://schemas.openxmlformats.org/officeDocument/2006/relationships/hyperlink" Target="https://4ege.ru/novosti-ege/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5.xml"/><Relationship Id="rId11" Type="http://schemas.openxmlformats.org/officeDocument/2006/relationships/diagramLayout" Target="../diagrams/layout36.xml"/><Relationship Id="rId5" Type="http://schemas.openxmlformats.org/officeDocument/2006/relationships/diagramQuickStyle" Target="../diagrams/quickStyle35.xml"/><Relationship Id="rId15" Type="http://schemas.openxmlformats.org/officeDocument/2006/relationships/hyperlink" Target="https://fipi.ru/ege/videokonsultatsii-razrabotchikov-kim-yege" TargetMode="External"/><Relationship Id="rId10" Type="http://schemas.openxmlformats.org/officeDocument/2006/relationships/diagramData" Target="../diagrams/data36.xml"/><Relationship Id="rId19" Type="http://schemas.openxmlformats.org/officeDocument/2006/relationships/image" Target="../media/image15.jpeg"/><Relationship Id="rId4" Type="http://schemas.openxmlformats.org/officeDocument/2006/relationships/diagramLayout" Target="../diagrams/layout35.xml"/><Relationship Id="rId9" Type="http://schemas.openxmlformats.org/officeDocument/2006/relationships/image" Target="../media/image13.jpeg"/><Relationship Id="rId14" Type="http://schemas.microsoft.com/office/2007/relationships/diagramDrawing" Target="../diagrams/drawing3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13" Type="http://schemas.microsoft.com/office/2007/relationships/diagramDrawing" Target="../diagrams/drawing38.xml"/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12" Type="http://schemas.openxmlformats.org/officeDocument/2006/relationships/diagramColors" Target="../diagrams/colors3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7.xml"/><Relationship Id="rId11" Type="http://schemas.openxmlformats.org/officeDocument/2006/relationships/diagramQuickStyle" Target="../diagrams/quickStyle38.xml"/><Relationship Id="rId5" Type="http://schemas.openxmlformats.org/officeDocument/2006/relationships/diagramQuickStyle" Target="../diagrams/quickStyle37.xml"/><Relationship Id="rId10" Type="http://schemas.openxmlformats.org/officeDocument/2006/relationships/diagramLayout" Target="../diagrams/layout38.xml"/><Relationship Id="rId4" Type="http://schemas.openxmlformats.org/officeDocument/2006/relationships/diagramLayout" Target="../diagrams/layout37.xml"/><Relationship Id="rId9" Type="http://schemas.openxmlformats.org/officeDocument/2006/relationships/diagramData" Target="../diagrams/data38.xml"/><Relationship Id="rId14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13" Type="http://schemas.microsoft.com/office/2007/relationships/diagramDrawing" Target="../diagrams/drawing40.xml"/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12" Type="http://schemas.openxmlformats.org/officeDocument/2006/relationships/diagramColors" Target="../diagrams/colors4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9.xml"/><Relationship Id="rId11" Type="http://schemas.openxmlformats.org/officeDocument/2006/relationships/diagramQuickStyle" Target="../diagrams/quickStyle40.xml"/><Relationship Id="rId5" Type="http://schemas.openxmlformats.org/officeDocument/2006/relationships/diagramQuickStyle" Target="../diagrams/quickStyle39.xml"/><Relationship Id="rId10" Type="http://schemas.openxmlformats.org/officeDocument/2006/relationships/diagramLayout" Target="../diagrams/layout40.xml"/><Relationship Id="rId4" Type="http://schemas.openxmlformats.org/officeDocument/2006/relationships/diagramLayout" Target="../diagrams/layout39.xml"/><Relationship Id="rId9" Type="http://schemas.openxmlformats.org/officeDocument/2006/relationships/diagramData" Target="../diagrams/data40.xml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151" y="1267967"/>
            <a:ext cx="7428230" cy="1900555"/>
          </a:xfrm>
          <a:custGeom>
            <a:avLst/>
            <a:gdLst/>
            <a:ahLst/>
            <a:cxnLst/>
            <a:rect l="l" t="t" r="r" b="b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2694432"/>
            <a:ext cx="568325" cy="474345"/>
          </a:xfrm>
          <a:custGeom>
            <a:avLst/>
            <a:gdLst/>
            <a:ahLst/>
            <a:cxnLst/>
            <a:rect l="l" t="t" r="r" b="b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267980"/>
            <a:ext cx="565150" cy="475615"/>
          </a:xfrm>
          <a:custGeom>
            <a:avLst/>
            <a:gdLst/>
            <a:ahLst/>
            <a:cxnLst/>
            <a:rect l="l" t="t" r="r" b="b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301" y="800100"/>
            <a:ext cx="586105" cy="467995"/>
          </a:xfrm>
          <a:custGeom>
            <a:avLst/>
            <a:gdLst/>
            <a:ahLst/>
            <a:cxnLst/>
            <a:rect l="l" t="t" r="r" b="b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2694432"/>
            <a:ext cx="584200" cy="474345"/>
          </a:xfrm>
          <a:custGeom>
            <a:avLst/>
            <a:gdLst/>
            <a:ahLst/>
            <a:cxnLst/>
            <a:rect l="l" t="t" r="r" b="b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267980"/>
            <a:ext cx="586105" cy="482600"/>
          </a:xfrm>
          <a:custGeom>
            <a:avLst/>
            <a:gdLst/>
            <a:ahLst/>
            <a:cxnLst/>
            <a:rect l="l" t="t" r="r" b="b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1743125"/>
            <a:ext cx="575310" cy="467995"/>
          </a:xfrm>
          <a:custGeom>
            <a:avLst/>
            <a:gdLst/>
            <a:ahLst/>
            <a:cxnLst/>
            <a:rect l="l" t="t" r="r" b="b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43125"/>
            <a:ext cx="582930" cy="475615"/>
          </a:xfrm>
          <a:custGeom>
            <a:avLst/>
            <a:gdLst/>
            <a:ahLst/>
            <a:cxnLst/>
            <a:rect l="l" t="t" r="r" b="b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1743125"/>
            <a:ext cx="574675" cy="475615"/>
          </a:xfrm>
          <a:custGeom>
            <a:avLst/>
            <a:gdLst/>
            <a:ahLst/>
            <a:cxnLst/>
            <a:rect l="l" t="t" r="r" b="b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211031"/>
            <a:ext cx="568325" cy="483870"/>
          </a:xfrm>
          <a:custGeom>
            <a:avLst/>
            <a:gdLst/>
            <a:ahLst/>
            <a:cxnLst/>
            <a:rect l="l" t="t" r="r" b="b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211031"/>
            <a:ext cx="584200" cy="483870"/>
          </a:xfrm>
          <a:custGeom>
            <a:avLst/>
            <a:gdLst/>
            <a:ahLst/>
            <a:cxnLst/>
            <a:rect l="l" t="t" r="r" b="b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24001" y="1200150"/>
            <a:ext cx="7619999" cy="3023264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lang="ru-RU" sz="4000" b="1" spc="-215" dirty="0" smtClean="0">
                <a:solidFill>
                  <a:srgbClr val="0033CC"/>
                </a:solidFill>
                <a:latin typeface="Georgia"/>
                <a:cs typeface="Georgia"/>
              </a:rPr>
              <a:t>ГИА</a:t>
            </a:r>
            <a:r>
              <a:rPr sz="4000" b="1" spc="-215" dirty="0" smtClean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sz="4000" b="1" spc="-575" dirty="0">
                <a:solidFill>
                  <a:srgbClr val="0033CC"/>
                </a:solidFill>
                <a:latin typeface="Georgia"/>
                <a:cs typeface="Georgia"/>
              </a:rPr>
              <a:t>–</a:t>
            </a:r>
            <a:r>
              <a:rPr sz="4000" b="1" spc="-500" dirty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202</a:t>
            </a:r>
            <a:r>
              <a:rPr lang="ru-RU"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2</a:t>
            </a:r>
          </a:p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lang="ru-RU"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Итоговый индивидуальный проект</a:t>
            </a:r>
            <a:endParaRPr sz="4000" dirty="0">
              <a:latin typeface="Georgia"/>
              <a:cs typeface="Georgia"/>
            </a:endParaRPr>
          </a:p>
          <a:p>
            <a:pPr marL="1839595">
              <a:lnSpc>
                <a:spcPct val="100000"/>
              </a:lnSpc>
            </a:pPr>
            <a:endParaRPr lang="ru-RU" sz="2800" b="1" spc="-180" dirty="0" smtClean="0">
              <a:latin typeface="Georgia"/>
              <a:cs typeface="Georgia"/>
            </a:endParaRPr>
          </a:p>
          <a:p>
            <a:pPr marL="1839595">
              <a:lnSpc>
                <a:spcPct val="100000"/>
              </a:lnSpc>
            </a:pPr>
            <a:r>
              <a:rPr lang="ru-RU" sz="2800" b="1" spc="-180" dirty="0" smtClean="0">
                <a:latin typeface="Georgia"/>
                <a:cs typeface="Georgia"/>
              </a:rPr>
              <a:t>ноябрь</a:t>
            </a:r>
            <a:r>
              <a:rPr sz="2800" b="1" spc="-180" dirty="0" smtClean="0">
                <a:latin typeface="Georgia"/>
                <a:cs typeface="Georgia"/>
              </a:rPr>
              <a:t> </a:t>
            </a:r>
            <a:r>
              <a:rPr sz="2800" b="1" spc="-75" dirty="0" smtClean="0">
                <a:latin typeface="Georgia"/>
                <a:cs typeface="Georgia"/>
              </a:rPr>
              <a:t>20</a:t>
            </a:r>
            <a:r>
              <a:rPr lang="ru-RU" sz="2800" b="1" spc="-75" dirty="0" smtClean="0">
                <a:latin typeface="Georgia"/>
                <a:cs typeface="Georgia"/>
              </a:rPr>
              <a:t>21</a:t>
            </a:r>
            <a:r>
              <a:rPr sz="2800" b="1" spc="15" dirty="0" smtClean="0">
                <a:latin typeface="Georgia"/>
                <a:cs typeface="Georgia"/>
              </a:rPr>
              <a:t> </a:t>
            </a:r>
            <a:r>
              <a:rPr sz="2800" b="1" spc="-165" dirty="0">
                <a:latin typeface="Georgia"/>
                <a:cs typeface="Georgia"/>
              </a:rPr>
              <a:t>года</a:t>
            </a:r>
            <a:endParaRPr sz="28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56"/>
            <a:ext cx="9144000" cy="515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7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066798" y="719073"/>
            <a:ext cx="6224270" cy="0"/>
          </a:xfrm>
          <a:custGeom>
            <a:avLst/>
            <a:gdLst/>
            <a:ahLst/>
            <a:cxnLst/>
            <a:rect l="l" t="t" r="r" b="b"/>
            <a:pathLst>
              <a:path w="6224270">
                <a:moveTo>
                  <a:pt x="0" y="0"/>
                </a:moveTo>
                <a:lnTo>
                  <a:pt x="6224015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61176" y="3093720"/>
            <a:ext cx="2177796" cy="908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3400" y="179729"/>
            <a:ext cx="84401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Индивидуальный итоговый проект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6302" y="1239547"/>
            <a:ext cx="78251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Индивидуальный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итоговый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проект, выполняемый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обучающимся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рамках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одного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нескольких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предметов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 целью демонстрации своих достижений в самостоятельном освоении содержания и методов избранных областей знаний и/или видов деятельности и способности проектировать и осуществлять целесообразную и результативную деятельность (учебно-познавательную, конструкторскую, социальную, художественно-творческую, иную).</a:t>
            </a:r>
          </a:p>
        </p:txBody>
      </p:sp>
    </p:spTree>
    <p:extLst>
      <p:ext uri="{BB962C8B-B14F-4D97-AF65-F5344CB8AC3E}">
        <p14:creationId xmlns:p14="http://schemas.microsoft.com/office/powerpoint/2010/main" val="6649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-76200" y="-34999"/>
            <a:ext cx="9144000" cy="5143500"/>
            <a:chOff x="0" y="0"/>
            <a:chExt cx="9144000" cy="685800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5" name="TextBox 14"/>
          <p:cNvSpPr txBox="1"/>
          <p:nvPr/>
        </p:nvSpPr>
        <p:spPr>
          <a:xfrm>
            <a:off x="8244409" y="1954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|«»|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3248" y="0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239398" y="380152"/>
            <a:ext cx="7315995" cy="1315265"/>
            <a:chOff x="1299739" y="-91117"/>
            <a:chExt cx="7315995" cy="13152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Пятиугольник 10"/>
            <p:cNvSpPr/>
            <p:nvPr/>
          </p:nvSpPr>
          <p:spPr>
            <a:xfrm rot="10800000">
              <a:off x="1299739" y="0"/>
              <a:ext cx="7315995" cy="1224148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ятиугольник 4"/>
            <p:cNvSpPr/>
            <p:nvPr/>
          </p:nvSpPr>
          <p:spPr>
            <a:xfrm>
              <a:off x="1605776" y="-91117"/>
              <a:ext cx="7009958" cy="12241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6492" tIns="91440" rIns="170688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Рособрнадзор: в 2022 году возвращаемся к формату проведения ГИА, который действовал до пандемии:</a:t>
              </a:r>
              <a:endParaRPr lang="ru-RU" sz="2400" kern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1710" y="1689080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buFont typeface="+mj-lt"/>
              <a:buAutoNum type="arabicPeriod"/>
            </a:pPr>
            <a:r>
              <a:rPr lang="ru-RU" i="1" dirty="0" err="1" smtClean="0"/>
              <a:t>Одиннадцатиклассники</a:t>
            </a:r>
            <a:r>
              <a:rPr lang="ru-RU" dirty="0" smtClean="0"/>
              <a:t> для получения аттестата сдают 2 обязательных предмета: русский и базовую математику, для поступления в ВУЗ – экзамены по выбору. График будет утвержден к 1 декабря 2021 года. На данный момент есть проект приказа «Об утверждении единого расписания и продолжительности проведения единого государственного экзамена по каждому учебному предмету, требований к использованию средств обучения и воспитания при его проведении в 2022 году».</a:t>
            </a:r>
          </a:p>
          <a:p>
            <a:pPr marL="342900" lvl="0" indent="-342900" algn="just" fontAlgn="base">
              <a:buFont typeface="+mj-lt"/>
              <a:buAutoNum type="arabicPeriod"/>
            </a:pPr>
            <a:endParaRPr lang="ru-RU" dirty="0" smtClean="0"/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dirty="0" smtClean="0"/>
              <a:t>Досрочный период сдачи могут отменить ,т.к. в марте- апреле обычно наблюдается рост заболеваемости.</a:t>
            </a:r>
          </a:p>
          <a:p>
            <a:pPr marL="342900" lvl="0" indent="-342900" algn="just" fontAlgn="base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9" name="TextBox 8"/>
          <p:cNvSpPr txBox="1"/>
          <p:nvPr/>
        </p:nvSpPr>
        <p:spPr>
          <a:xfrm>
            <a:off x="5105400" y="150190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88614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ru-RU" dirty="0" smtClean="0"/>
              <a:t>4. </a:t>
            </a:r>
            <a:r>
              <a:rPr lang="ru-RU" sz="1600" dirty="0" smtClean="0"/>
              <a:t>Дистанционный формат сдачи ГИА для болеющих и находящихся на карантине учеников не планируется.</a:t>
            </a:r>
          </a:p>
          <a:p>
            <a:pPr lvl="0" algn="just" fontAlgn="base"/>
            <a:endParaRPr lang="ru-RU" sz="1600" dirty="0" smtClean="0"/>
          </a:p>
          <a:p>
            <a:pPr lvl="0" algn="just" fontAlgn="base"/>
            <a:r>
              <a:rPr lang="ru-RU" sz="1600" dirty="0" smtClean="0"/>
              <a:t>5. Изменение структуры ЕГЭ во всех учебных предметах, кроме информатики: новых моделей заданий на применение предметных знаний, усиление деятельностной составляющей КИМ.</a:t>
            </a:r>
          </a:p>
          <a:p>
            <a:pPr lvl="0" algn="just" fontAlgn="base"/>
            <a:endParaRPr lang="ru-RU" sz="1600" dirty="0" smtClean="0"/>
          </a:p>
          <a:p>
            <a:pPr algn="just" fontAlgn="base"/>
            <a:r>
              <a:rPr lang="ru-RU" sz="1600" dirty="0" smtClean="0"/>
              <a:t>6. Планируется изменение шкалы перевода первичных баллов ЕГЭ в тестовые баллы на основе реальных результатов экзамена 2022 года для обеспечения сопоставимости ЕГЭ 2022 года с экзаменами прошлых лет.</a:t>
            </a:r>
          </a:p>
          <a:p>
            <a:pPr algn="just" fontAlgn="base"/>
            <a:endParaRPr lang="ru-RU" sz="1600" dirty="0" smtClean="0"/>
          </a:p>
          <a:p>
            <a:pPr lvl="0" fontAlgn="base"/>
            <a:r>
              <a:rPr lang="ru-RU" sz="1600" dirty="0" smtClean="0"/>
              <a:t>7.  Возможность подачи апелляции по компьютерному ЕГЭ (КЕГЭ).</a:t>
            </a:r>
          </a:p>
          <a:p>
            <a:pPr lvl="0" fontAlgn="base"/>
            <a:r>
              <a:rPr lang="ru-RU" sz="1600" dirty="0" smtClean="0"/>
              <a:t>8.  Переход к технологии передачи ЭМ по сети Интернет.</a:t>
            </a:r>
          </a:p>
          <a:p>
            <a:pPr lvl="0" algn="just" fontAlgn="base"/>
            <a:endParaRPr lang="ru-RU" dirty="0" smtClean="0"/>
          </a:p>
          <a:p>
            <a:pPr lvl="0" algn="just" fontAlgn="base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822" y="103123"/>
            <a:ext cx="7987030" cy="48885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2325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СДАЧА </a:t>
            </a:r>
            <a:r>
              <a:rPr sz="2400" b="1" u="heavy" spc="-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ОБЯЗАТЕЛЬНЫХ</a:t>
            </a:r>
            <a:r>
              <a:rPr sz="2400" b="1" u="heavy" spc="-2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ЭКЗАМЕНОВ</a:t>
            </a:r>
            <a:endParaRPr sz="2400" dirty="0">
              <a:latin typeface="Times New Roman"/>
              <a:cs typeface="Times New Roman"/>
            </a:endParaRPr>
          </a:p>
          <a:p>
            <a:pPr marL="3611879">
              <a:lnSpc>
                <a:spcPts val="2640"/>
              </a:lnSpc>
            </a:pPr>
            <a:r>
              <a:rPr sz="2400" u="heavy" spc="-5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 </a:t>
            </a:r>
            <a:r>
              <a:rPr sz="2400" b="1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ФОРМАТЕ</a:t>
            </a:r>
            <a:r>
              <a:rPr sz="2400" b="1" u="heavy" spc="-4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44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ЕГЭ</a:t>
            </a:r>
            <a:endParaRPr sz="2400" dirty="0">
              <a:latin typeface="Times New Roman"/>
              <a:cs typeface="Times New Roman"/>
            </a:endParaRPr>
          </a:p>
          <a:p>
            <a:pPr marL="783590" marR="288290" indent="-487680">
              <a:lnSpc>
                <a:spcPct val="100000"/>
              </a:lnSpc>
              <a:spcBef>
                <a:spcPts val="1475"/>
              </a:spcBef>
              <a:buFont typeface="Wingdings"/>
              <a:buChar char=""/>
              <a:tabLst>
                <a:tab pos="552450" algn="l"/>
              </a:tabLst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Обязательными</a:t>
            </a:r>
            <a:r>
              <a:rPr sz="2400" b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15" dirty="0">
                <a:latin typeface="Georgia"/>
                <a:cs typeface="Georgia"/>
              </a:rPr>
              <a:t>для </a:t>
            </a:r>
            <a:r>
              <a:rPr sz="2400" spc="140" dirty="0">
                <a:latin typeface="Georgia"/>
                <a:cs typeface="Georgia"/>
              </a:rPr>
              <a:t>всех </a:t>
            </a:r>
            <a:r>
              <a:rPr sz="2400" spc="125" dirty="0">
                <a:latin typeface="Georgia"/>
                <a:cs typeface="Georgia"/>
              </a:rPr>
              <a:t>выпускников </a:t>
            </a:r>
            <a:r>
              <a:rPr sz="2400" spc="55" dirty="0">
                <a:latin typeface="Georgia"/>
                <a:cs typeface="Georgia"/>
              </a:rPr>
              <a:t>школ  </a:t>
            </a:r>
            <a:r>
              <a:rPr sz="2400" spc="100" dirty="0">
                <a:latin typeface="Georgia"/>
                <a:cs typeface="Georgia"/>
              </a:rPr>
              <a:t>текущего года </a:t>
            </a:r>
            <a:r>
              <a:rPr sz="2400" spc="95" dirty="0">
                <a:latin typeface="Georgia"/>
                <a:cs typeface="Georgia"/>
              </a:rPr>
              <a:t>являются </a:t>
            </a:r>
            <a:r>
              <a:rPr sz="2400" b="1" spc="10" dirty="0">
                <a:solidFill>
                  <a:srgbClr val="C00000"/>
                </a:solidFill>
                <a:latin typeface="Georgia"/>
                <a:cs typeface="Georgia"/>
              </a:rPr>
              <a:t>ЕГЭ </a:t>
            </a:r>
            <a:r>
              <a:rPr sz="2400" b="1" spc="-25" dirty="0" err="1">
                <a:solidFill>
                  <a:srgbClr val="C00000"/>
                </a:solidFill>
                <a:latin typeface="Georgia"/>
                <a:cs typeface="Georgia"/>
              </a:rPr>
              <a:t>по</a:t>
            </a: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70" dirty="0" err="1" smtClean="0">
                <a:solidFill>
                  <a:srgbClr val="C00000"/>
                </a:solidFill>
                <a:latin typeface="Georgia"/>
                <a:cs typeface="Georgia"/>
              </a:rPr>
              <a:t>русскому</a:t>
            </a:r>
            <a:r>
              <a:rPr lang="ru-RU" sz="24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40" dirty="0" err="1" smtClean="0">
                <a:solidFill>
                  <a:srgbClr val="C00000"/>
                </a:solidFill>
                <a:latin typeface="Georgia"/>
                <a:cs typeface="Georgia"/>
              </a:rPr>
              <a:t>языку</a:t>
            </a:r>
            <a:r>
              <a:rPr sz="2400" b="1" spc="40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dirty="0">
                <a:solidFill>
                  <a:srgbClr val="C00000"/>
                </a:solidFill>
                <a:latin typeface="Georgia"/>
                <a:cs typeface="Georgia"/>
              </a:rPr>
              <a:t>математике(базовая) </a:t>
            </a:r>
            <a:r>
              <a:rPr sz="2400" b="1" spc="-100" dirty="0">
                <a:solidFill>
                  <a:srgbClr val="C00000"/>
                </a:solidFill>
                <a:latin typeface="Georgia"/>
                <a:cs typeface="Georgia"/>
              </a:rPr>
              <a:t>или  </a:t>
            </a:r>
            <a:r>
              <a:rPr sz="2400" b="1" spc="60" dirty="0">
                <a:solidFill>
                  <a:srgbClr val="C00000"/>
                </a:solidFill>
                <a:latin typeface="Georgia"/>
                <a:cs typeface="Georgia"/>
              </a:rPr>
              <a:t>математика</a:t>
            </a:r>
            <a:r>
              <a:rPr sz="2400" b="1" spc="16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(</a:t>
            </a:r>
            <a:r>
              <a:rPr sz="2400" b="1" spc="-70" dirty="0" err="1">
                <a:solidFill>
                  <a:srgbClr val="C00000"/>
                </a:solidFill>
                <a:latin typeface="Georgia"/>
                <a:cs typeface="Georgia"/>
              </a:rPr>
              <a:t>профильная</a:t>
            </a:r>
            <a:r>
              <a:rPr sz="2400" b="1" spc="-70" dirty="0" smtClean="0">
                <a:solidFill>
                  <a:srgbClr val="C00000"/>
                </a:solidFill>
                <a:latin typeface="Georgia"/>
                <a:cs typeface="Georgia"/>
              </a:rPr>
              <a:t>)</a:t>
            </a:r>
            <a:endParaRPr sz="2400" dirty="0">
              <a:solidFill>
                <a:srgbClr val="C00000"/>
              </a:solidFill>
              <a:latin typeface="Georgia"/>
              <a:cs typeface="Georgia"/>
            </a:endParaRPr>
          </a:p>
          <a:p>
            <a:pPr marL="269240" marR="5080" indent="-269240">
              <a:lnSpc>
                <a:spcPts val="2860"/>
              </a:lnSpc>
              <a:spcBef>
                <a:spcPts val="2445"/>
              </a:spcBef>
              <a:buFont typeface="Wingdings"/>
              <a:buChar char=""/>
              <a:tabLst>
                <a:tab pos="269240" algn="l"/>
              </a:tabLst>
            </a:pP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Положительные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результаты </a:t>
            </a:r>
            <a:r>
              <a:rPr sz="2400" b="1" spc="-110" dirty="0">
                <a:solidFill>
                  <a:srgbClr val="C00000"/>
                </a:solidFill>
                <a:latin typeface="Georgia"/>
                <a:cs typeface="Georgia"/>
              </a:rPr>
              <a:t>ГИА </a:t>
            </a:r>
            <a:r>
              <a:rPr sz="2400" b="1" spc="-25" dirty="0">
                <a:solidFill>
                  <a:srgbClr val="C00000"/>
                </a:solidFill>
                <a:latin typeface="Georgia"/>
                <a:cs typeface="Georgia"/>
              </a:rPr>
              <a:t>по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русскому 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языку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spc="45" dirty="0">
                <a:latin typeface="Georgia"/>
                <a:cs typeface="Georgia"/>
              </a:rPr>
              <a:t>(преодоление</a:t>
            </a:r>
            <a:endParaRPr sz="2400" dirty="0">
              <a:latin typeface="Georgia"/>
              <a:cs typeface="Georgia"/>
            </a:endParaRPr>
          </a:p>
          <a:p>
            <a:pPr marL="899160" marR="635635" algn="ctr">
              <a:lnSpc>
                <a:spcPts val="2880"/>
              </a:lnSpc>
            </a:pPr>
            <a:r>
              <a:rPr sz="2400" spc="70" dirty="0">
                <a:latin typeface="Georgia"/>
                <a:cs typeface="Georgia"/>
              </a:rPr>
              <a:t>минимальной </a:t>
            </a:r>
            <a:r>
              <a:rPr sz="2400" spc="114" dirty="0">
                <a:latin typeface="Georgia"/>
                <a:cs typeface="Georgia"/>
              </a:rPr>
              <a:t>границы, </a:t>
            </a:r>
            <a:r>
              <a:rPr sz="2400" spc="105" dirty="0">
                <a:latin typeface="Georgia"/>
                <a:cs typeface="Georgia"/>
              </a:rPr>
              <a:t>устанавливаемой  </a:t>
            </a:r>
            <a:r>
              <a:rPr sz="2400" spc="85" dirty="0">
                <a:latin typeface="Georgia"/>
                <a:cs typeface="Georgia"/>
              </a:rPr>
              <a:t>ежегодно </a:t>
            </a:r>
            <a:r>
              <a:rPr sz="2400" spc="60" dirty="0">
                <a:latin typeface="Georgia"/>
                <a:cs typeface="Georgia"/>
              </a:rPr>
              <a:t>Росообрнадзором),</a:t>
            </a:r>
            <a:r>
              <a:rPr sz="2400" spc="320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являются</a:t>
            </a:r>
            <a:endParaRPr sz="2400" dirty="0">
              <a:latin typeface="Georgia"/>
              <a:cs typeface="Georgia"/>
            </a:endParaRPr>
          </a:p>
          <a:p>
            <a:pPr marL="830580" marR="567690" indent="-1270" algn="ctr">
              <a:lnSpc>
                <a:spcPts val="2860"/>
              </a:lnSpc>
              <a:spcBef>
                <a:spcPts val="45"/>
              </a:spcBef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основанием </a:t>
            </a:r>
            <a:r>
              <a:rPr sz="2400" b="1" spc="-10" dirty="0">
                <a:solidFill>
                  <a:srgbClr val="C00000"/>
                </a:solidFill>
                <a:latin typeface="Georgia"/>
                <a:cs typeface="Georgia"/>
              </a:rPr>
              <a:t>для </a:t>
            </a:r>
            <a:r>
              <a:rPr sz="2400" b="1" spc="25" dirty="0">
                <a:solidFill>
                  <a:srgbClr val="C00000"/>
                </a:solidFill>
                <a:latin typeface="Georgia"/>
                <a:cs typeface="Georgia"/>
              </a:rPr>
              <a:t>выдачи </a:t>
            </a:r>
            <a:r>
              <a:rPr sz="2400" b="1" spc="50" dirty="0">
                <a:solidFill>
                  <a:srgbClr val="C00000"/>
                </a:solidFill>
                <a:latin typeface="Georgia"/>
                <a:cs typeface="Georgia"/>
              </a:rPr>
              <a:t>выпускнику  </a:t>
            </a:r>
            <a:r>
              <a:rPr sz="2400" b="1" spc="95" dirty="0">
                <a:solidFill>
                  <a:srgbClr val="C00000"/>
                </a:solidFill>
                <a:latin typeface="Georgia"/>
                <a:cs typeface="Georgia"/>
              </a:rPr>
              <a:t>аттестата </a:t>
            </a:r>
            <a:r>
              <a:rPr sz="2400" spc="50" dirty="0">
                <a:latin typeface="Georgia"/>
                <a:cs typeface="Georgia"/>
              </a:rPr>
              <a:t>о </a:t>
            </a:r>
            <a:r>
              <a:rPr sz="2400" spc="100" dirty="0">
                <a:latin typeface="Georgia"/>
                <a:cs typeface="Georgia"/>
              </a:rPr>
              <a:t>среднем </a:t>
            </a:r>
            <a:r>
              <a:rPr sz="2400" spc="70" dirty="0">
                <a:latin typeface="Georgia"/>
                <a:cs typeface="Georgia"/>
              </a:rPr>
              <a:t>общем</a:t>
            </a:r>
            <a:r>
              <a:rPr sz="2400" spc="445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образовании.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102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12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59258"/>
            <a:ext cx="6629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smtClean="0">
                <a:solidFill>
                  <a:srgbClr val="C00000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spc="-100" dirty="0">
                <a:solidFill>
                  <a:srgbClr val="C00000"/>
                </a:solidFill>
                <a:latin typeface="Times New Roman"/>
                <a:cs typeface="Times New Roman"/>
              </a:rPr>
              <a:t>ЕГЭ</a:t>
            </a:r>
            <a:endParaRPr sz="44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6798" y="719073"/>
            <a:ext cx="6224270" cy="0"/>
          </a:xfrm>
          <a:custGeom>
            <a:avLst/>
            <a:gdLst/>
            <a:ahLst/>
            <a:cxnLst/>
            <a:rect l="l" t="t" r="r" b="b"/>
            <a:pathLst>
              <a:path w="6224270">
                <a:moveTo>
                  <a:pt x="0" y="0"/>
                </a:moveTo>
                <a:lnTo>
                  <a:pt x="6224015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61176" y="3093720"/>
            <a:ext cx="2177796" cy="908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762000" y="1893391"/>
            <a:ext cx="7921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Georgia" panose="02040502050405020303" pitchFamily="18" charset="0"/>
              </a:rPr>
              <a:t>До 1 февраля 2021  </a:t>
            </a:r>
            <a:r>
              <a:rPr lang="ru-RU" sz="3600" dirty="0">
                <a:latin typeface="Georgia" panose="02040502050405020303" pitchFamily="18" charset="0"/>
              </a:rPr>
              <a:t>– окончательная фиксация предметов по выбору</a:t>
            </a:r>
          </a:p>
        </p:txBody>
      </p:sp>
    </p:spTree>
    <p:extLst>
      <p:ext uri="{BB962C8B-B14F-4D97-AF65-F5344CB8AC3E}">
        <p14:creationId xmlns:p14="http://schemas.microsoft.com/office/powerpoint/2010/main" val="15786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4101696157"/>
              </p:ext>
            </p:extLst>
          </p:nvPr>
        </p:nvGraphicFramePr>
        <p:xfrm>
          <a:off x="130541" y="20068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441675899"/>
              </p:ext>
            </p:extLst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49163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7524" y="1200149"/>
            <a:ext cx="8568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Основной период: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27 мая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(пятница) – география, литература, химия;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 мая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(понедельник) – русский язык;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31 мая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(вторник) – русский язык;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июня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(четверг) – ЕГЭ по математике профильного уровня;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июня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(пятница) – ЕГЭ по математике базового уровня;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июня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(понедельник) – история, физика;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 июня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(четверг) – обществознание;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 июня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(вторник) – иностранные языки (за исключением раздела «Говорение»), биология;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16 июня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(четверг) – иностранные языки (раздел «Говорение»);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 июня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(пятница) – иностранные языки (раздел «Говорение»);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 июня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(понедельник) – информатика;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21 июня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(вторник) – информатика;</a:t>
            </a:r>
          </a:p>
          <a:p>
            <a:r>
              <a:rPr lang="ru-RU" dirty="0" smtClean="0">
                <a:hlinkClick r:id="rId15"/>
              </a:rPr>
              <a:t>https://4ege.ru/novosti-ege/62856-raspisanie-ege-2022.html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3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5" name="TextBox 14"/>
          <p:cNvSpPr txBox="1"/>
          <p:nvPr/>
        </p:nvSpPr>
        <p:spPr>
          <a:xfrm>
            <a:off x="8244409" y="1954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|«»|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65403" y="192360"/>
            <a:ext cx="4028381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ru-RU" sz="2400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Апробации ГИА-11</a:t>
            </a:r>
            <a:endParaRPr lang="ru-RU" sz="1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16" name="Объект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4176" y="971550"/>
            <a:ext cx="8640196" cy="361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2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707967803"/>
              </p:ext>
            </p:extLst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95537" y="735546"/>
          <a:ext cx="8496943" cy="3996444"/>
        </p:xfrm>
        <a:graphic>
          <a:graphicData uri="http://schemas.openxmlformats.org/drawingml/2006/table">
            <a:tbl>
              <a:tblPr/>
              <a:tblGrid>
                <a:gridCol w="2130350"/>
                <a:gridCol w="6366593"/>
              </a:tblGrid>
              <a:tr h="399644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Times New Roman"/>
                        </a:rPr>
                        <a:t>Изменения в ЕГЭ-2022 по русскому языку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28" marR="58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Общий формат экзаменационной работы остался прежним, однако в работу внесли несколько поправок: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 первой части исключили составное задание (1-3) на нахождение главной информации, содержащейся в тексте. Вместо него теперь в экзаменационную работу включили составное задание, которое проверяет навык стилистического анализа текста.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Изменили формулировку, оценивание и спектр предъявляемого языкового материала в задании 16. Теперь в нём могут встретиться однородные и неоднородные определения или, например, сложносочинённые предложения с общей частью.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Составители КИМ дополнили языковой материал, предъявляемый для пунктуационного анализа в задании 19. Раньше в этом задании чаще всего встречались придаточные определительные, теперь в него может быть включён любой тип придаточных, например цели, уступки и другие.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Уточнили нормы оценивания сочинения объёмом от 70 до 150 слов.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Изменили первичный балл за выполнение работы с 59 до 58.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28" marR="58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212779806"/>
              </p:ext>
            </p:extLst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95536" y="681541"/>
          <a:ext cx="8496944" cy="4050449"/>
        </p:xfrm>
        <a:graphic>
          <a:graphicData uri="http://schemas.openxmlformats.org/drawingml/2006/table">
            <a:tbl>
              <a:tblPr/>
              <a:tblGrid>
                <a:gridCol w="2130349"/>
                <a:gridCol w="6366595"/>
              </a:tblGrid>
              <a:tr h="405044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Изменения в ЕГЭ-2022 по математике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Базовый уровень: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Удалено задание 2, проверяющее умение выполнять вычисления и преобразования. Данное требование внесено в позицию задачи 7 в новой нумерации.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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Добавили новое задание 5, проверяющее умение выполнять действия с геометрическими фигурами, и задание 20, проверяющее умение строить и исследовать простейшие математические модели.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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Увеличили количество заданий с 20 до 21.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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Максимальный балл за выполнение всей работы в 2022 году — 21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6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916" y="133350"/>
            <a:ext cx="8440165" cy="574040"/>
          </a:xfrm>
        </p:spPr>
        <p:txBody>
          <a:bodyPr/>
          <a:lstStyle/>
          <a:p>
            <a:pPr algn="r"/>
            <a:r>
              <a:rPr lang="ru-RU" dirty="0" smtClean="0"/>
              <a:t>Нормативные документы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" y="1047750"/>
            <a:ext cx="8810345" cy="3600986"/>
          </a:xfrm>
        </p:spPr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1. </a:t>
            </a:r>
            <a:r>
              <a:rPr lang="ru-RU" dirty="0" smtClean="0">
                <a:latin typeface="Georgia" panose="02040502050405020303" pitchFamily="18" charset="0"/>
                <a:hlinkClick r:id="rId2"/>
              </a:rPr>
              <a:t>Федеральный </a:t>
            </a:r>
            <a:r>
              <a:rPr lang="ru-RU" dirty="0">
                <a:latin typeface="Georgia" panose="02040502050405020303" pitchFamily="18" charset="0"/>
                <a:hlinkClick r:id="rId2"/>
              </a:rPr>
              <a:t>закон «Об образовании в Российской Федерации» от 29 декабря 2012 года N </a:t>
            </a:r>
            <a:r>
              <a:rPr lang="ru-RU" dirty="0" smtClean="0">
                <a:latin typeface="Georgia" panose="02040502050405020303" pitchFamily="18" charset="0"/>
                <a:hlinkClick r:id="rId2"/>
              </a:rPr>
              <a:t>273-ФЗ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2. Порядок </a:t>
            </a:r>
            <a:r>
              <a:rPr lang="ru-RU" dirty="0">
                <a:latin typeface="Georgia" panose="02040502050405020303" pitchFamily="18" charset="0"/>
              </a:rPr>
              <a:t>проведения итоговой </a:t>
            </a:r>
            <a:r>
              <a:rPr lang="ru-RU" dirty="0" smtClean="0">
                <a:latin typeface="Georgia" panose="02040502050405020303" pitchFamily="18" charset="0"/>
              </a:rPr>
              <a:t>аттестации, утвержденный:</a:t>
            </a:r>
            <a:endParaRPr lang="ru-RU" b="1" dirty="0" smtClean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Georgia" panose="02040502050405020303" pitchFamily="18" charset="0"/>
              </a:rPr>
              <a:t>министерством просвещения РФ </a:t>
            </a:r>
            <a:r>
              <a:rPr lang="ru-RU" dirty="0" smtClean="0">
                <a:latin typeface="Georgia" panose="02040502050405020303" pitchFamily="18" charset="0"/>
              </a:rPr>
              <a:t>№190 </a:t>
            </a:r>
            <a:r>
              <a:rPr lang="ru-RU" dirty="0">
                <a:latin typeface="Georgia" panose="02040502050405020303" pitchFamily="18" charset="0"/>
              </a:rPr>
              <a:t>и Федеральной службой по надзору в сфере образования и </a:t>
            </a:r>
            <a:r>
              <a:rPr lang="ru-RU" dirty="0" smtClean="0">
                <a:latin typeface="Georgia" panose="02040502050405020303" pitchFamily="18" charset="0"/>
              </a:rPr>
              <a:t>науки №1512 </a:t>
            </a:r>
            <a:r>
              <a:rPr lang="ru-RU" b="1" dirty="0" smtClean="0">
                <a:latin typeface="Georgia" panose="02040502050405020303" pitchFamily="18" charset="0"/>
              </a:rPr>
              <a:t>ПРИКАЗ от </a:t>
            </a:r>
            <a:r>
              <a:rPr lang="ru-RU" b="1" dirty="0">
                <a:latin typeface="Georgia" panose="02040502050405020303" pitchFamily="18" charset="0"/>
              </a:rPr>
              <a:t>7 ноября 2018 </a:t>
            </a:r>
            <a:r>
              <a:rPr lang="ru-RU" b="1" dirty="0" smtClean="0">
                <a:latin typeface="Georgia" panose="02040502050405020303" pitchFamily="18" charset="0"/>
              </a:rPr>
              <a:t>года ОБ </a:t>
            </a:r>
            <a:r>
              <a:rPr lang="ru-RU" b="1" dirty="0">
                <a:latin typeface="Georgia" panose="02040502050405020303" pitchFamily="18" charset="0"/>
              </a:rPr>
              <a:t>УТВЕРЖДЕНИИ </a:t>
            </a:r>
            <a:r>
              <a:rPr lang="ru-RU" b="1" dirty="0" smtClean="0">
                <a:latin typeface="Georgia" panose="02040502050405020303" pitchFamily="18" charset="0"/>
              </a:rPr>
              <a:t>ПОРЯДКА ПРОВЕДЕНИЯ ГОСУДАРСТВЕННОЙ </a:t>
            </a:r>
            <a:r>
              <a:rPr lang="ru-RU" b="1" dirty="0">
                <a:latin typeface="Georgia" panose="02040502050405020303" pitchFamily="18" charset="0"/>
              </a:rPr>
              <a:t>ИТОГОВОЙ </a:t>
            </a:r>
            <a:r>
              <a:rPr lang="ru-RU" b="1" dirty="0" smtClean="0">
                <a:latin typeface="Georgia" panose="02040502050405020303" pitchFamily="18" charset="0"/>
              </a:rPr>
              <a:t>АТТЕСТАЦИИ </a:t>
            </a:r>
            <a:r>
              <a:rPr lang="ru-RU" dirty="0" smtClean="0">
                <a:latin typeface="Georgia" panose="02040502050405020303" pitchFamily="18" charset="0"/>
              </a:rPr>
              <a:t>ПО </a:t>
            </a:r>
            <a:r>
              <a:rPr lang="ru-RU" dirty="0">
                <a:latin typeface="Georgia" panose="02040502050405020303" pitchFamily="18" charset="0"/>
              </a:rPr>
              <a:t>ОБРАЗОВАТЕЛЬНЫМ ПРОГРАММАМ СРЕДНЕГО ОБЩЕГО </a:t>
            </a:r>
            <a:r>
              <a:rPr lang="ru-RU" dirty="0" smtClean="0">
                <a:latin typeface="Georgia" panose="02040502050405020303" pitchFamily="18" charset="0"/>
              </a:rPr>
              <a:t>ОБРАЗОВАНИЯ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Georgia" panose="02040502050405020303" pitchFamily="18" charset="0"/>
              </a:rPr>
              <a:t>министерством просвещения РФ №189 и Федеральной службой по надзору в сфере образования и науки №</a:t>
            </a:r>
            <a:r>
              <a:rPr lang="ru-RU" dirty="0" smtClean="0">
                <a:latin typeface="Georgia" panose="02040502050405020303" pitchFamily="18" charset="0"/>
              </a:rPr>
              <a:t>1513 </a:t>
            </a:r>
            <a:r>
              <a:rPr lang="ru-RU" b="1" dirty="0">
                <a:latin typeface="Georgia" panose="02040502050405020303" pitchFamily="18" charset="0"/>
              </a:rPr>
              <a:t>ПРИКАЗ от 7 ноября 2018 года ОБ УТВЕРЖДЕНИИ ПОРЯДКА ПРОВЕДЕНИЯ ГОСУДАРСТВЕННОЙ ИТОГОВОЙ АТТЕСТАЦИИ </a:t>
            </a:r>
            <a:r>
              <a:rPr lang="ru-RU" dirty="0">
                <a:latin typeface="Georgia" panose="02040502050405020303" pitchFamily="18" charset="0"/>
              </a:rPr>
              <a:t>ПО ОБРАЗОВАТЕЛЬНЫМ ПРОГРАММАМ </a:t>
            </a:r>
            <a:r>
              <a:rPr lang="ru-RU" dirty="0" smtClean="0">
                <a:latin typeface="Georgia" panose="02040502050405020303" pitchFamily="18" charset="0"/>
              </a:rPr>
              <a:t>ОСНОВНОГО </a:t>
            </a:r>
            <a:r>
              <a:rPr lang="ru-RU" dirty="0">
                <a:latin typeface="Georgia" panose="02040502050405020303" pitchFamily="18" charset="0"/>
              </a:rPr>
              <a:t>ОБЩЕГО </a:t>
            </a:r>
            <a:r>
              <a:rPr lang="ru-RU" dirty="0" smtClean="0">
                <a:latin typeface="Georgia" panose="02040502050405020303" pitchFamily="18" charset="0"/>
              </a:rPr>
              <a:t>ОБРАЗОВАНИЯ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334"/>
            <a:ext cx="19907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9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528284473"/>
              </p:ext>
            </p:extLst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95536" y="681541"/>
          <a:ext cx="8496944" cy="4050449"/>
        </p:xfrm>
        <a:graphic>
          <a:graphicData uri="http://schemas.openxmlformats.org/drawingml/2006/table">
            <a:tbl>
              <a:tblPr/>
              <a:tblGrid>
                <a:gridCol w="2130349"/>
                <a:gridCol w="6366595"/>
              </a:tblGrid>
              <a:tr h="405044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Изменения в ЕГЭ-2022 по математике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Профильный уровень: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 fontAlgn="base"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Удалены задания 1,  2 и 3: текстовая задача, задание на чтение графиков и диаграмм, а также задача на действия с геометрическими фигурами, координатами и векторами.</a:t>
                      </a:r>
                    </a:p>
                    <a:p>
                      <a:pPr marL="342900" lvl="0" indent="-342900" algn="just" fontAlgn="base">
                        <a:buAutoNum type="arabicPeriod"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algn="just" fontAlgn="base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Добавили новые задания: задание 9 на действия с функциями и задание 10 проверяющее умение моделировать реальные ситуации на языке  теории вероятностей и статистики, вычислять в простейших случаях вероятности событий.</a:t>
                      </a:r>
                    </a:p>
                    <a:p>
                      <a:pPr lvl="0" algn="just" fontAlgn="base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algn="just" fontAlgn="base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Изменили систему оценивания: подняли с 2 до 3 баллов максимальный балл за задание повышенного уровня 13 на действия с геометрическими фигурами, координатами и векторами; максимальный балл за выполнение задания повышенного уровня 15, проверяющего умение использовать приобретённые знания и умения в практической деятельности и повседневной жизни, стал равен 2.</a:t>
                      </a:r>
                    </a:p>
                    <a:p>
                      <a:pPr lvl="0" algn="just" fontAlgn="base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algn="just" fontAlgn="base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Уменьшили количество заданий с 19 до 18.</a:t>
                      </a:r>
                    </a:p>
                    <a:p>
                      <a:pPr lvl="0" algn="just" fontAlgn="base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algn="just" fontAlgn="base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Максимальный балл за выполнение всей работы — 31.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592752315"/>
              </p:ext>
            </p:extLst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750362"/>
              </p:ext>
            </p:extLst>
          </p:nvPr>
        </p:nvGraphicFramePr>
        <p:xfrm>
          <a:off x="431540" y="546526"/>
          <a:ext cx="8496944" cy="4050449"/>
        </p:xfrm>
        <a:graphic>
          <a:graphicData uri="http://schemas.openxmlformats.org/drawingml/2006/table">
            <a:tbl>
              <a:tblPr/>
              <a:tblGrid>
                <a:gridCol w="2130349"/>
                <a:gridCol w="6366595"/>
              </a:tblGrid>
              <a:tr h="4050449">
                <a:tc>
                  <a:txBody>
                    <a:bodyPr/>
                    <a:lstStyle/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в ЕГЭ-2022 по обществознанию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Из части 1 КИМ исключены задания 1, 2 и 20 по нумерации 2021 г.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Задание с кратким ответом на анализ графика спроса и предложения (задание 10 в КИМ 2021 г.) преобразовано в задание с развёрнутым ответом (задание 21 по нумерации 2022 г.).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В части 2 КИМ устранены дублирующие друг друга по проверяемым умениям задания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задания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22 и 26 исключены, задания 25 (позиция 25.1) и 23 из КИМ ЕГЭ 2021 г. сохранены в составном задании к тексту).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Максимальный балл за выполнение задания–задачи 22 (по нумерации 2022 г.) увеличен с 3 до 4 баллов.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В КИМ ЕГЭ 2022 г. не включено альтернативное задание, требующее написания мини-сочинения (задание 29 КИМ 2021 г.).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В часть 2 включено задание с развёрнутым ответом по Конституции Российской Федерации и законодательству Российской Федерации (задание 23 по нумерации 2022 г.).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Задание на составление плана развёрнутого ответа по предложенной теме (задание 28 в КИМ ЕГЭ 2021 г.) включено в составное задание, соединившее в себе составление плана и элементы мини-сочинения (задания 24 и 25 по нумерации 2022 г.).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Максимальный балл изменён с 64 до 57 баллов.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 Общее время выполнения работы сокращено с 235 до 180 минут.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6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197170843"/>
              </p:ext>
            </p:extLst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174582"/>
              </p:ext>
            </p:extLst>
          </p:nvPr>
        </p:nvGraphicFramePr>
        <p:xfrm>
          <a:off x="287524" y="183424"/>
          <a:ext cx="8568952" cy="4640580"/>
        </p:xfrm>
        <a:graphic>
          <a:graphicData uri="http://schemas.openxmlformats.org/drawingml/2006/table">
            <a:tbl>
              <a:tblPr/>
              <a:tblGrid>
                <a:gridCol w="2202357"/>
                <a:gridCol w="6366595"/>
              </a:tblGrid>
              <a:tr h="4640580">
                <a:tc>
                  <a:txBody>
                    <a:bodyPr/>
                    <a:lstStyle/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в ЕГЭ-2022 по истории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Из работы исключён ряд заданий на работу с письменным историческим источником (6, 10 и 22 по нумерации 2021 г.), задание на знание фактов, предполагающее множественный выбор (7 по нумерации 2021 г.), задание-задача (23 по нумерации 2021 г.). </a:t>
                      </a:r>
                    </a:p>
                    <a:p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Исключено историческое сочинение (25 по нумерации 2021 г.). </a:t>
                      </a:r>
                    </a:p>
                    <a:p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Часть заданий, нацеленных на проверку определённых знаний и умений, преобразована в задания, предполагающие расширение и детализацию проверки этих же умений и проверку умений, ранее не проверявшихся в экзаменационной работе. </a:t>
                      </a:r>
                    </a:p>
                    <a:p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Задание на проверку знания исторических понятий с кратким ответом (3 и 4 по нумерации 2021 г.) преобразовано в задание с развёрнутым ответом на проверку знания исторических понятий и умения использовать эти понятия в историческом контексте (задание 18 по нумерации 2022 г.). </a:t>
                      </a:r>
                    </a:p>
                    <a:p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Из задания на работу с информацией, представленной в форме таблицы (11 по нумерации 2021 г.), исключён материал по истории зарубежных стран; в 2022 г. это задание нацелено на проверку знания важных исторических событий, произошедших в регионах нашей страны, и географических объектов на территории зарубежных стран, непосредственно связанных с историей нашей страны (задание 4 по нумерации 2022 г.). </a:t>
                      </a:r>
                    </a:p>
                    <a:p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Задание на работу с исторической картой (схемой) (15 по нумерации 2021 г.) преобразовано в задание на проверку умения соотносить информацию, представленную в разных знаковых системах, – историческую карту и текст (10 по нумерации 2022 г.). </a:t>
                      </a:r>
                    </a:p>
                    <a:p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</a:t>
                      </a:r>
                    </a:p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7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291803093"/>
              </p:ext>
            </p:extLst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704263"/>
              </p:ext>
            </p:extLst>
          </p:nvPr>
        </p:nvGraphicFramePr>
        <p:xfrm>
          <a:off x="323528" y="357504"/>
          <a:ext cx="8496944" cy="4377690"/>
        </p:xfrm>
        <a:graphic>
          <a:graphicData uri="http://schemas.openxmlformats.org/drawingml/2006/table">
            <a:tbl>
              <a:tblPr/>
              <a:tblGrid>
                <a:gridCol w="2130349"/>
                <a:gridCol w="6366595"/>
              </a:tblGrid>
              <a:tr h="4377690">
                <a:tc>
                  <a:txBody>
                    <a:bodyPr/>
                    <a:lstStyle/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в ЕГЭ-2022 по истории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Задания с краткими ответами на работу с изображениями (18 и 19 по нумерации 2021 г.) преобразованы в задания с развёрнутым ответом (14 и 15 по нумерации 2022 г.), предполагающим самостоятельное объяснение вывода об изображении и указание факта, связанного с изображённым памятником культуры.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 целях усиления содержательной составляющей экзаменационной работы, посвящённой Великой Отечественной войне, вместо задания с кратким ответом (задание 8 по нумерации 2021 г.) включено задание с развёрнутым ответом, предполагающее работу с историческими источниками по теме Великой Отечественной войны (задание 16 по нумерации 2022 г.).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Задание на аргументацию (24 по нумерации 2021 г.) усовершенствовано: в него добавлен материал по истории зарубежных стран (19 по нумерации 2022 г.).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В экзаменационную работу добавлено новое задание на установление причинно-следственных связей (17 по нумерации 2022 г.).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Из заданий, предполагающих множественный выбор (6 и 11 по нумерации 2022 г.), исключено положение, указывающее на количество правильных элементов ответа.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Время на выполнение экзаменационной работы сокращено с 235 до 180 минут.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</a:t>
                      </a:r>
                    </a:p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0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052150003"/>
              </p:ext>
            </p:extLst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95536" y="681541"/>
          <a:ext cx="8496944" cy="4050449"/>
        </p:xfrm>
        <a:graphic>
          <a:graphicData uri="http://schemas.openxmlformats.org/drawingml/2006/table">
            <a:tbl>
              <a:tblPr/>
              <a:tblGrid>
                <a:gridCol w="2130349"/>
                <a:gridCol w="6366595"/>
              </a:tblGrid>
              <a:tr h="4050449">
                <a:tc>
                  <a:txBody>
                    <a:bodyPr/>
                    <a:lstStyle/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в ЕГЭ-2022 по литературе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Обогащён литературный материал: шире представлена поэзия второй половины ХIХ – ХХ в., отечественная литература ХХI в.; включена зарубежная литература: </a:t>
                      </a:r>
                    </a:p>
                    <a:p>
                      <a:pPr lvl="0" algn="just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заданиях 7–11 произведения зарубежной лирики могут привлекаться в качестве опорного текста для формулирования заданий разных видов с кратким и развёрнутым ответами; в ряде случаев при выполнении заданий 6 и 11 допускается выбор примера для контекстного сопоставления не только из отечественной, но и из зарубежной литературы; </a:t>
                      </a:r>
                    </a:p>
                    <a:p>
                      <a:pPr lvl="0" algn="just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некоторых формулировках тем сочинений части 2 предусмотрена возможность обращения к произведению отечественной или зарубежной литературы (по выбору участника). </a:t>
                      </a:r>
                    </a:p>
                    <a:p>
                      <a:pPr algn="just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Количество заданий базового уровня сложности (с кратким ответом) сокращено с 12 до 7, в результате чего изменилась нумерация заданий. </a:t>
                      </a:r>
                    </a:p>
                    <a:p>
                      <a:pPr algn="just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Увеличено количество заданий на выбор в части 1 (5.1/5.2, 10.1/10.2) и в части 2 (добавлена пятая тема сочинения с опорой на «диалог искусств»). </a:t>
                      </a:r>
                    </a:p>
                    <a:p>
                      <a:pPr algn="just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Изменены требования к выполнению заданий 6 (ранее – 9) и 11 (ранее – 16): требуется подобрать не два, а одно произведение для сопоставления с предложенным текстом; уточнены критерии оценивания данных заданий. </a:t>
                      </a:r>
                    </a:p>
                    <a:p>
                      <a:pPr algn="just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Повышены требования к объёму сочинения (минимальное количество слов – 200). </a:t>
                      </a:r>
                    </a:p>
                    <a:p>
                      <a:pPr algn="just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 Увеличен с 2 до 3 баллов максимальный балл оценивания сочинения (12.1–12.5) по критерию 3 «Опора на теоретико-литературные понятия». </a:t>
                      </a:r>
                    </a:p>
                    <a:p>
                      <a:pPr algn="just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 Введены критерии оценивания грамотности. </a:t>
                      </a:r>
                    </a:p>
                    <a:p>
                      <a:pPr algn="just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 Изменён максимальный первичный балл за выполнение всей экзаменационной работы – 55 (в 2021 г. – 58 баллов).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1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842846198"/>
              </p:ext>
            </p:extLst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95536" y="681540"/>
          <a:ext cx="8496944" cy="4080510"/>
        </p:xfrm>
        <a:graphic>
          <a:graphicData uri="http://schemas.openxmlformats.org/drawingml/2006/table">
            <a:tbl>
              <a:tblPr/>
              <a:tblGrid>
                <a:gridCol w="2130349"/>
                <a:gridCol w="6366595"/>
              </a:tblGrid>
              <a:tr h="4080510">
                <a:tc>
                  <a:txBody>
                    <a:bodyPr/>
                    <a:lstStyle/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в ЕГЭ-2022 по иностранным языкам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экзаменационную работу 2022 г. были внесены изменения в разделы 4 («Письменная речь») и 5 («Говорение»).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 4 («Письменная речь») экзаменационной работы 2022 г. состоит из 2 заданий с развёрнутым ответом.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В задании 39 предлагается написать электронное письмо личного характера в ответ на письмо-стимул зарубежного друга по переписке. В связи с изменением вида письменного сообщения были внесены изменения в критерии оценивания задания. Максимальное количество баллов за выполнение задания 39 не изменилось (6 баллов).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В задании 40 необходимо создать развёрнутое письменное высказывание с элементами рассуждения на основе таблицы/диаграммы и выразить своё мнение по теме проекта. Задание 40 является альтернативным заданием; экзаменуемый выбирает один из предложенных вариантов задания (40.1 или 40.2) и выполняет его. В связи с изменением вида письменной работы были внесены изменения в критерии оценивания задания. Максимальное количество баллов за выполнение задания 40 не изменилось – 14 баллов. </a:t>
                      </a:r>
                    </a:p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21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175987322"/>
              </p:ext>
            </p:extLst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95536" y="681541"/>
          <a:ext cx="8496944" cy="4050449"/>
        </p:xfrm>
        <a:graphic>
          <a:graphicData uri="http://schemas.openxmlformats.org/drawingml/2006/table">
            <a:tbl>
              <a:tblPr/>
              <a:tblGrid>
                <a:gridCol w="2130349"/>
                <a:gridCol w="6366595"/>
              </a:tblGrid>
              <a:tr h="4050449">
                <a:tc>
                  <a:txBody>
                    <a:bodyPr/>
                    <a:lstStyle/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в ЕГЭ-2022 по иностранным языкам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раздел 5 «Говорение» экзаменационной работы 2022 г. внесены следующие изменения.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В задании 2 (условный диалог-расспрос) сокращено количество вопросов, которые должен задать участник экзамена, с 5 до 4. Соответственно, максимальное количество баллов за выполнение задания 2 – 4 балла.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В задании 3 (условный диалог-интервью) необходимо ответить на 5 вопросов интервьюера на актуальную тему. Каждый ответ на вопрос интервьюера оценивается от 0 до 1 балла. Максимальное количество баллов за выполнение задания 3 – 5 баллов.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В задании 4 предлагается оставить голосовое сообщение другу, вместе  с которым выполняется проектная работа. В этом сообщении надо кратко описать две фотографии-иллюстрации к теме проекта, обосновать выбор фотографии-иллюстрации и выразить своё мнение по теме проектной работы. Соответствующие изменения были внесены в критерии оценивания выполнения задания. Максимальное количество баллов за выполнение задания 4 – 10 баллов.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Время выполнения письменной части работы увеличено на 10 минут и составляет 3 часа 10 минут. Время выполнения заданий устной части работы увеличено на 2 минуты и составляет 17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минут. 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1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874296554"/>
              </p:ext>
            </p:extLst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564945"/>
              </p:ext>
            </p:extLst>
          </p:nvPr>
        </p:nvGraphicFramePr>
        <p:xfrm>
          <a:off x="431540" y="497340"/>
          <a:ext cx="8496944" cy="4697730"/>
        </p:xfrm>
        <a:graphic>
          <a:graphicData uri="http://schemas.openxmlformats.org/drawingml/2006/table">
            <a:tbl>
              <a:tblPr/>
              <a:tblGrid>
                <a:gridCol w="2130349"/>
                <a:gridCol w="6366595"/>
              </a:tblGrid>
              <a:tr h="4697730">
                <a:tc>
                  <a:txBody>
                    <a:bodyPr/>
                    <a:lstStyle/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в ЕГЭ-2022 по биологии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Исключено задание на дополнение схемы (линия 1); вместо него включено задание, проверяющие умение прогнозировать результаты эксперимента, построенное на знаниях из области физиологии клеток и организмов разных царств живой природы (линия 2 КИМ ЕГЭ 2022 г.).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Традиционные задачи по генетике части 1 (линия 6) в новой редакции стали располагаться на позиции линии 4.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Задания, проверяющие знания и умения по темам «Клетка как биологическая система» и «Организм как биологическая система», объединены в единый модуль (линии 5–8), при этом в рамках блока всегда два задания проверяют знания и умения по теме «Клетка как биологическая система», а два – по теме «Организм как биологическая система».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В части 2 практико-ориентированные задания (линия 22) видоизменены таким образом, что они проверяют знания и умения в рамках планирования, проведения и анализа результата эксперимента; задания оцениваются 3 баллами вместо 2 баллов в 2021 г.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8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807697718"/>
              </p:ext>
            </p:extLst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79533"/>
              </p:ext>
            </p:extLst>
          </p:nvPr>
        </p:nvGraphicFramePr>
        <p:xfrm>
          <a:off x="431540" y="630269"/>
          <a:ext cx="8496944" cy="4240530"/>
        </p:xfrm>
        <a:graphic>
          <a:graphicData uri="http://schemas.openxmlformats.org/drawingml/2006/table">
            <a:tbl>
              <a:tblPr/>
              <a:tblGrid>
                <a:gridCol w="2130349"/>
                <a:gridCol w="6366595"/>
              </a:tblGrid>
              <a:tr h="4240530">
                <a:tc>
                  <a:txBody>
                    <a:bodyPr/>
                    <a:lstStyle/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в ЕГЭ-2022 по химии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В экзаменационном варианте уменьшено с 35 до 34 общее количество заданий. Это достигнуто в результате объединения контролируемых элементов содержания, имеющих близкую тематическую принадлежность или сходные виды деятельности при их выполнении.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Элементы содержания «Химические свойства углеводородов» и «Химические свойства кислородсодержащих органических соединений» (в 2021 г. – задания 13 и 14) будут проверяться заданием 12. В обновлённом задании будет снято ограничение на количество элементов ответа, из которых может состоять полный правильный ответ.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Исключено задание 6 (по нумерации 2021 г.), так как умение характеризовать химические свойства простых веществ и оксидов проверяется заданиями 7 и 8.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Изменён формат предъявления условий задания 5, проверяющего умение классифицировать неорганические вещества, и задания 21 (в 2021 г. – задание 23), проверяющего умение определять среду водных растворов: в текущем году потребуется не только определить среду раствора, но и расставить вещества в порядке уменьшения/увеличения кислотности среды (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рН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 </a:t>
                      </a: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666557510"/>
              </p:ext>
            </p:extLst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95536" y="681541"/>
          <a:ext cx="8496944" cy="4050449"/>
        </p:xfrm>
        <a:graphic>
          <a:graphicData uri="http://schemas.openxmlformats.org/drawingml/2006/table">
            <a:tbl>
              <a:tblPr/>
              <a:tblGrid>
                <a:gridCol w="2130349"/>
                <a:gridCol w="6366595"/>
              </a:tblGrid>
              <a:tr h="4050449">
                <a:tc>
                  <a:txBody>
                    <a:bodyPr/>
                    <a:lstStyle/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в ЕГЭ-2022 по химии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Включено задание (23), ориентированное на проверку умения проводить расчёты на основе данных таблицы, отражающих изменения концентрации веществ. </a:t>
                      </a: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Изменён вид расчётов в задании 28: требуется определить значение «выхода продукта реакции» или «массовой доли примеси». </a:t>
                      </a: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Изменена шкала оценивания некоторых заданий в связи с уточнением уровня их сложности и количеством мыслительных операций при их выполнении. В результате этого максимальный балл за выполнение работы в целом составит 56 баллов (в 2021 г. – 58 баллов).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0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800" y="871759"/>
            <a:ext cx="8799830" cy="4024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166370" indent="-342900">
              <a:lnSpc>
                <a:spcPct val="100000"/>
              </a:lnSpc>
              <a:spcBef>
                <a:spcPts val="10"/>
              </a:spcBef>
              <a:buFont typeface="Arial" pitchFamily="34" charset="0"/>
              <a:buChar char="•"/>
            </a:pPr>
            <a:r>
              <a:rPr lang="ru-RU" sz="2400" b="1" spc="45" dirty="0">
                <a:latin typeface="Georgia"/>
                <a:cs typeface="Georgia"/>
              </a:rPr>
              <a:t>К</a:t>
            </a:r>
            <a:r>
              <a:rPr sz="2400" b="1" spc="45" dirty="0" smtClean="0">
                <a:latin typeface="Georgia"/>
                <a:cs typeface="Georgia"/>
              </a:rPr>
              <a:t> </a:t>
            </a:r>
            <a:r>
              <a:rPr sz="2400" b="1" spc="40" dirty="0">
                <a:latin typeface="Georgia"/>
                <a:cs typeface="Georgia"/>
              </a:rPr>
              <a:t>государственной </a:t>
            </a:r>
            <a:r>
              <a:rPr sz="2400" b="1" spc="15" dirty="0">
                <a:latin typeface="Georgia"/>
                <a:cs typeface="Georgia"/>
              </a:rPr>
              <a:t>итоговой </a:t>
            </a:r>
            <a:r>
              <a:rPr sz="2400" b="1" spc="55" dirty="0">
                <a:latin typeface="Georgia"/>
                <a:cs typeface="Georgia"/>
              </a:rPr>
              <a:t>аттестации </a:t>
            </a:r>
            <a:r>
              <a:rPr sz="2400" b="1" spc="65" dirty="0">
                <a:latin typeface="Georgia"/>
                <a:cs typeface="Georgia"/>
              </a:rPr>
              <a:t>допускаются  </a:t>
            </a:r>
            <a:r>
              <a:rPr sz="2400" b="1" spc="25" dirty="0">
                <a:latin typeface="Georgia"/>
                <a:cs typeface="Georgia"/>
              </a:rPr>
              <a:t>выпускники </a:t>
            </a:r>
            <a:r>
              <a:rPr sz="2400" b="1" spc="-40" dirty="0">
                <a:latin typeface="Georgia"/>
                <a:cs typeface="Georgia"/>
              </a:rPr>
              <a:t>ОУ, </a:t>
            </a:r>
            <a:r>
              <a:rPr sz="2400" b="1" spc="15" dirty="0" err="1">
                <a:latin typeface="Georgia"/>
                <a:cs typeface="Georgia"/>
              </a:rPr>
              <a:t>имеющие</a:t>
            </a:r>
            <a:r>
              <a:rPr sz="2400" b="1" spc="15" dirty="0">
                <a:latin typeface="Georgia"/>
                <a:cs typeface="Georgia"/>
              </a:rPr>
              <a:t> </a:t>
            </a:r>
            <a:endParaRPr lang="ru-RU" sz="2400" b="1" spc="15" dirty="0" smtClean="0">
              <a:latin typeface="Georgia"/>
              <a:cs typeface="Georgia"/>
            </a:endParaRPr>
          </a:p>
          <a:p>
            <a:pPr marL="527685" marR="166370" indent="-342900">
              <a:lnSpc>
                <a:spcPct val="100000"/>
              </a:lnSpc>
              <a:spcBef>
                <a:spcPts val="10"/>
              </a:spcBef>
              <a:buFont typeface="Arial" pitchFamily="34" charset="0"/>
              <a:buChar char="•"/>
            </a:pPr>
            <a:endParaRPr lang="ru-RU" sz="2400" b="1" spc="40" dirty="0" smtClean="0">
              <a:latin typeface="Georgia"/>
              <a:cs typeface="Georgia"/>
            </a:endParaRPr>
          </a:p>
          <a:p>
            <a:pPr marL="527685" marR="166370" indent="-342900">
              <a:lnSpc>
                <a:spcPct val="100000"/>
              </a:lnSpc>
              <a:spcBef>
                <a:spcPts val="10"/>
              </a:spcBef>
              <a:buFont typeface="Arial" pitchFamily="34" charset="0"/>
              <a:buChar char="•"/>
            </a:pPr>
            <a:r>
              <a:rPr sz="2400" b="1" spc="40" dirty="0" err="1" smtClean="0">
                <a:latin typeface="Georgia"/>
                <a:cs typeface="Georgia"/>
              </a:rPr>
              <a:t>годовые</a:t>
            </a:r>
            <a:r>
              <a:rPr sz="2400" b="1" spc="40" dirty="0" smtClean="0">
                <a:latin typeface="Georgia"/>
                <a:cs typeface="Georgia"/>
              </a:rPr>
              <a:t> </a:t>
            </a:r>
            <a:r>
              <a:rPr sz="2400" b="1" spc="70" dirty="0">
                <a:latin typeface="Georgia"/>
                <a:cs typeface="Georgia"/>
              </a:rPr>
              <a:t>отметки </a:t>
            </a:r>
            <a:r>
              <a:rPr sz="2400" b="1" spc="-20" dirty="0">
                <a:latin typeface="Georgia"/>
                <a:cs typeface="Georgia"/>
              </a:rPr>
              <a:t>по </a:t>
            </a:r>
            <a:r>
              <a:rPr sz="2400" b="1" spc="75" dirty="0">
                <a:latin typeface="Georgia"/>
                <a:cs typeface="Georgia"/>
              </a:rPr>
              <a:t>всем  </a:t>
            </a:r>
            <a:r>
              <a:rPr sz="2400" b="1" dirty="0">
                <a:latin typeface="Georgia"/>
                <a:cs typeface="Georgia"/>
              </a:rPr>
              <a:t>общеобразовательным </a:t>
            </a:r>
            <a:r>
              <a:rPr sz="2400" b="1" spc="60" dirty="0">
                <a:latin typeface="Georgia"/>
                <a:cs typeface="Georgia"/>
              </a:rPr>
              <a:t>предметам </a:t>
            </a:r>
            <a:r>
              <a:rPr sz="2400" b="1" spc="10" dirty="0">
                <a:latin typeface="Georgia"/>
                <a:cs typeface="Georgia"/>
              </a:rPr>
              <a:t>учебного </a:t>
            </a:r>
            <a:r>
              <a:rPr sz="2400" b="1" spc="-60" dirty="0" err="1">
                <a:latin typeface="Georgia"/>
                <a:cs typeface="Georgia"/>
              </a:rPr>
              <a:t>плана</a:t>
            </a:r>
            <a:r>
              <a:rPr sz="2400" b="1" spc="-60" dirty="0">
                <a:latin typeface="Georgia"/>
                <a:cs typeface="Georgia"/>
              </a:rPr>
              <a:t> </a:t>
            </a:r>
            <a:r>
              <a:rPr lang="ru-RU" sz="2400" b="1" spc="-60" dirty="0" smtClean="0">
                <a:latin typeface="Georgia"/>
                <a:cs typeface="Georgia"/>
              </a:rPr>
              <a:t> </a:t>
            </a:r>
            <a:r>
              <a:rPr sz="2400" b="1" spc="-30" dirty="0" err="1" smtClean="0">
                <a:latin typeface="Georgia"/>
                <a:cs typeface="Georgia"/>
              </a:rPr>
              <a:t>за</a:t>
            </a:r>
            <a:r>
              <a:rPr sz="2400" b="1" spc="-30" dirty="0" smtClean="0">
                <a:latin typeface="Georgia"/>
                <a:cs typeface="Georgia"/>
              </a:rPr>
              <a:t>  </a:t>
            </a:r>
            <a:r>
              <a:rPr sz="2400" b="1" spc="260" dirty="0" smtClean="0">
                <a:latin typeface="Georgia"/>
                <a:cs typeface="Georgia"/>
              </a:rPr>
              <a:t>11</a:t>
            </a:r>
            <a:r>
              <a:rPr sz="2400" b="1" spc="160" dirty="0" smtClean="0">
                <a:latin typeface="Georgia"/>
                <a:cs typeface="Georgia"/>
              </a:rPr>
              <a:t> </a:t>
            </a:r>
            <a:r>
              <a:rPr sz="2400" b="1" dirty="0" err="1" smtClean="0">
                <a:latin typeface="Georgia"/>
                <a:cs typeface="Georgia"/>
              </a:rPr>
              <a:t>класс</a:t>
            </a:r>
            <a:r>
              <a:rPr lang="ru-RU" sz="2400" b="1" dirty="0" smtClean="0">
                <a:latin typeface="Georgia"/>
                <a:cs typeface="Georgia"/>
              </a:rPr>
              <a:t>  </a:t>
            </a:r>
            <a:r>
              <a:rPr sz="2400" b="1" spc="-10" dirty="0" err="1" smtClean="0">
                <a:solidFill>
                  <a:srgbClr val="C00000"/>
                </a:solidFill>
                <a:latin typeface="Georgia"/>
                <a:cs typeface="Georgia"/>
              </a:rPr>
              <a:t>не</a:t>
            </a:r>
            <a:r>
              <a:rPr sz="2400" b="1" spc="-10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20" dirty="0" err="1">
                <a:solidFill>
                  <a:srgbClr val="C00000"/>
                </a:solidFill>
                <a:latin typeface="Georgia"/>
                <a:cs typeface="Georgia"/>
              </a:rPr>
              <a:t>ниже</a:t>
            </a:r>
            <a:r>
              <a:rPr sz="2400" b="1" spc="-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30" dirty="0" err="1" smtClean="0">
                <a:solidFill>
                  <a:srgbClr val="C00000"/>
                </a:solidFill>
                <a:latin typeface="Georgia"/>
                <a:cs typeface="Georgia"/>
              </a:rPr>
              <a:t>удовлетворительных</a:t>
            </a:r>
            <a:endParaRPr lang="ru-RU" sz="2400" b="1" spc="30" dirty="0" smtClean="0">
              <a:solidFill>
                <a:srgbClr val="C00000"/>
              </a:solidFill>
              <a:latin typeface="Georgia"/>
              <a:cs typeface="Georgia"/>
            </a:endParaRPr>
          </a:p>
          <a:p>
            <a:pPr marL="469900" marR="5080" indent="-457200">
              <a:lnSpc>
                <a:spcPts val="3360"/>
              </a:lnSpc>
              <a:spcBef>
                <a:spcPts val="90"/>
              </a:spcBef>
              <a:buFont typeface="Arial" pitchFamily="34" charset="0"/>
              <a:buChar char="•"/>
            </a:pPr>
            <a:endParaRPr lang="ru-RU" sz="2400" b="1" spc="-20" dirty="0" smtClean="0">
              <a:latin typeface="Georgia"/>
              <a:cs typeface="Georgia"/>
            </a:endParaRPr>
          </a:p>
          <a:p>
            <a:pPr marL="469900" marR="5080" indent="-457200">
              <a:lnSpc>
                <a:spcPts val="3360"/>
              </a:lnSpc>
              <a:spcBef>
                <a:spcPts val="90"/>
              </a:spcBef>
              <a:buFont typeface="Arial" pitchFamily="34" charset="0"/>
              <a:buChar char="•"/>
            </a:pPr>
            <a:r>
              <a:rPr lang="ru-RU" sz="2400" b="1" spc="-20" dirty="0" smtClean="0">
                <a:latin typeface="Georgia"/>
                <a:cs typeface="Georgia"/>
              </a:rPr>
              <a:t>П</a:t>
            </a:r>
            <a:r>
              <a:rPr sz="2400" b="1" spc="-20" dirty="0" err="1" smtClean="0">
                <a:latin typeface="Georgia"/>
                <a:cs typeface="Georgia"/>
              </a:rPr>
              <a:t>олучивши</a:t>
            </a:r>
            <a:r>
              <a:rPr lang="ru-RU" sz="2400" b="1" spc="-20" dirty="0">
                <a:latin typeface="Georgia"/>
                <a:cs typeface="Georgia"/>
              </a:rPr>
              <a:t>е</a:t>
            </a:r>
            <a:r>
              <a:rPr sz="2400" b="1" spc="-20" dirty="0" smtClean="0">
                <a:latin typeface="Georgia"/>
                <a:cs typeface="Georgia"/>
              </a:rPr>
              <a:t>  </a:t>
            </a:r>
            <a:r>
              <a:rPr sz="2400" b="1" spc="-45" dirty="0">
                <a:latin typeface="Georgia"/>
                <a:cs typeface="Georgia"/>
              </a:rPr>
              <a:t>ЗАЧЕТ </a:t>
            </a:r>
            <a:r>
              <a:rPr sz="2400" b="1" spc="-35" dirty="0">
                <a:latin typeface="Georgia"/>
                <a:cs typeface="Georgia"/>
              </a:rPr>
              <a:t>за </a:t>
            </a:r>
            <a:r>
              <a:rPr sz="2400" b="1" spc="35" dirty="0" err="1">
                <a:latin typeface="Georgia"/>
                <a:cs typeface="Georgia"/>
              </a:rPr>
              <a:t>итоговое</a:t>
            </a:r>
            <a:r>
              <a:rPr sz="2400" b="1" spc="70" dirty="0">
                <a:latin typeface="Georgia"/>
                <a:cs typeface="Georgia"/>
              </a:rPr>
              <a:t> </a:t>
            </a:r>
            <a:r>
              <a:rPr sz="2400" b="1" spc="-5" dirty="0" err="1" smtClean="0">
                <a:latin typeface="Georgia"/>
                <a:cs typeface="Georgia"/>
              </a:rPr>
              <a:t>сочинение</a:t>
            </a:r>
            <a:endParaRPr lang="ru-RU" sz="2400" b="1" spc="-5" dirty="0" smtClean="0">
              <a:latin typeface="Georgia"/>
              <a:cs typeface="Georgia"/>
            </a:endParaRPr>
          </a:p>
          <a:p>
            <a:pPr marL="469900" marR="5080" indent="-457200">
              <a:lnSpc>
                <a:spcPts val="3360"/>
              </a:lnSpc>
              <a:spcBef>
                <a:spcPts val="90"/>
              </a:spcBef>
              <a:buFont typeface="Arial" pitchFamily="34" charset="0"/>
              <a:buChar char="•"/>
            </a:pPr>
            <a:endParaRPr lang="ru-RU" sz="2400" b="1" spc="-5" dirty="0" smtClean="0">
              <a:latin typeface="Georgia"/>
              <a:cs typeface="Georgia"/>
            </a:endParaRPr>
          </a:p>
          <a:p>
            <a:pPr marL="469900" marR="5080" indent="-457200">
              <a:lnSpc>
                <a:spcPts val="3360"/>
              </a:lnSpc>
              <a:spcBef>
                <a:spcPts val="90"/>
              </a:spcBef>
              <a:buFont typeface="Arial" pitchFamily="34" charset="0"/>
              <a:buChar char="•"/>
            </a:pPr>
            <a:r>
              <a:rPr lang="ru-RU" sz="2400" b="1" spc="-5" dirty="0" smtClean="0">
                <a:latin typeface="Georgia"/>
                <a:cs typeface="Georgia"/>
              </a:rPr>
              <a:t>Защитившие итоговый индивидуальный проект</a:t>
            </a:r>
            <a:endParaRPr lang="ru-RU" sz="2400" b="1" spc="-5" dirty="0">
              <a:latin typeface="Georgia"/>
              <a:cs typeface="Georgia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ЕГЭ 2021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334"/>
            <a:ext cx="1990725" cy="981075"/>
          </a:xfrm>
          <a:prstGeom prst="rect">
            <a:avLst/>
          </a:prstGeom>
        </p:spPr>
      </p:pic>
      <p:pic>
        <p:nvPicPr>
          <p:cNvPr id="1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597266237"/>
              </p:ext>
            </p:extLst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062579"/>
              </p:ext>
            </p:extLst>
          </p:nvPr>
        </p:nvGraphicFramePr>
        <p:xfrm>
          <a:off x="318871" y="518305"/>
          <a:ext cx="8496944" cy="4777740"/>
        </p:xfrm>
        <a:graphic>
          <a:graphicData uri="http://schemas.openxmlformats.org/drawingml/2006/table">
            <a:tbl>
              <a:tblPr/>
              <a:tblGrid>
                <a:gridCol w="2130349"/>
                <a:gridCol w="6366595"/>
              </a:tblGrid>
              <a:tr h="4777740">
                <a:tc>
                  <a:txBody>
                    <a:bodyPr/>
                    <a:lstStyle/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в ЕГЭ-2022 по физике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В 2022 г. изменена структура КИМ ЕГЭ, общее количество заданий уменьшилось и стало равным 30. Максимальный балл увеличился до 54.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В части 1 работы введены две новые линии заданий (линия 1 и линия 2)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базового уровня сложности, которые имеют интегрированный характер и включают в себя элементы содержания не менее чем из трёх разделов курса физики.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Изменена форма заданий на множественный выбор (линии 6, 12 и 17). Если ранее предлагалось выбрать два верных ответа, то в 2022 г. в этих заданиях предлагается выбрать все верные ответы из пяти предложенных утверждений.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В части 2 увеличено количество заданий с развёрнутым ответом и исключены расчётные задачи повышенного уровня сложности с кратким ответом. Добавлена одна расчётная задача повышенного уровня сложности с развёрнутым ответом и изменены требования к решению задачи высокого уровня по механике. Теперь дополнительно к решению необходимо представить обоснование использования законов и формул для условия задачи. Данная задача оценивается максимально 4 баллами, при этом выделено два критерия оценивания: для обоснования использования законов и для математического решения задачи. </a:t>
                      </a:r>
                    </a:p>
                    <a:p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40289819"/>
              </p:ext>
            </p:extLst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95536" y="681541"/>
          <a:ext cx="8496944" cy="4050449"/>
        </p:xfrm>
        <a:graphic>
          <a:graphicData uri="http://schemas.openxmlformats.org/drawingml/2006/table">
            <a:tbl>
              <a:tblPr/>
              <a:tblGrid>
                <a:gridCol w="2130349"/>
                <a:gridCol w="6366595"/>
              </a:tblGrid>
              <a:tr h="4050449">
                <a:tc>
                  <a:txBody>
                    <a:bodyPr/>
                    <a:lstStyle/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в ЕГЭ-2022 по географии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количество заданий сокращено с 34 до 31. При этом увеличено количество заданий с развёрнутым ответом.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В КИМ 2022 г. включён мини-тест из двух заданий (задания 19 и 20), проверяющих умение определять и находить информацию, недостающую для решения задачи, и информацию, необходимую для классификации географических объектов по заданным основаниям. </a:t>
                      </a: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Изменён контекст задания 13, проверяющего умение использовать географические знания для установления хронологии событий в геологической истории Земли. </a:t>
                      </a: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4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027366659"/>
              </p:ext>
            </p:extLst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827"/>
              </p:ext>
            </p:extLst>
          </p:nvPr>
        </p:nvGraphicFramePr>
        <p:xfrm>
          <a:off x="431540" y="669290"/>
          <a:ext cx="8496944" cy="4423410"/>
        </p:xfrm>
        <a:graphic>
          <a:graphicData uri="http://schemas.openxmlformats.org/drawingml/2006/table">
            <a:tbl>
              <a:tblPr/>
              <a:tblGrid>
                <a:gridCol w="2130349"/>
                <a:gridCol w="6366595"/>
              </a:tblGrid>
              <a:tr h="4423410">
                <a:tc>
                  <a:txBody>
                    <a:bodyPr/>
                    <a:lstStyle/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в ЕГЭ-2022 по географии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В КИМ включён ряд заданий, аналогичных по конструкции тем, которые использовались в течение последних четырёх лет в ВПР для 11 класса: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задание 3, проверяющее умение использовать знания об основных географических закономерностях для решения определения и сравнения свойств географических объектов и явлений;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задание 8, проверяющее умение использовать географические знания для установления взаимосвязей между изученными географическими процессами и явлениями;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задания 23–25 – мини-тест из трёх заданий к тексту, проверяющих умение использовать географические знания для определения положения и взаиморасположения географических объектов, для описания существенных признаков изученных географических объектов, процессов и явлений, для распознавания в повседневной жизни проявления географических процессов и явлений, для объяснения географических объектов и явлений, установления причинно-следственных связей между ними;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задание 31, проверяющее умение использовать географические знания для аргументации различных точек зрения на актуальные экологические и социально-экономические проблемы и умение использовать географические знания и информацию для решения проблем, имеющих географические аспекты.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0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102815173"/>
              </p:ext>
            </p:extLst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692696" y="357505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95536" y="681541"/>
          <a:ext cx="8496944" cy="4050449"/>
        </p:xfrm>
        <a:graphic>
          <a:graphicData uri="http://schemas.openxmlformats.org/drawingml/2006/table">
            <a:tbl>
              <a:tblPr/>
              <a:tblGrid>
                <a:gridCol w="2130349"/>
                <a:gridCol w="6366595"/>
              </a:tblGrid>
              <a:tr h="4050449">
                <a:tc>
                  <a:txBody>
                    <a:bodyPr/>
                    <a:lstStyle/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 в ЕГЭ-2022 по информатике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Задание 3 будет выполняться с использованием файла, содержащего простую реляционную базу данных, состоящую из нескольких таблиц (в 2021 г. это задание было аналогично заданию 3 бланкового экзамена прошлых лет). </a:t>
                      </a:r>
                    </a:p>
                    <a:p>
                      <a:pPr marL="342900" indent="-342900">
                        <a:buNone/>
                      </a:pPr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Задание 17 будет выполняться с использованием файла, содержащего целочисленную последовательность, предназначенную для обработки с использованием массива. </a:t>
                      </a: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Задание 25 будет оцениваться исходя из максимального балла за выполнение задания равного 1. Максимальный балл за выполнение всей работы составит 29 (в 2021 г. – 30).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</a:t>
                      </a:r>
                    </a:p>
                    <a:p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5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959035557"/>
              </p:ext>
            </p:extLst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C:\Users\derevyagina.oa\Desktop\мой\картинки\U8zIImUfZK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1545637"/>
            <a:ext cx="504056" cy="432047"/>
          </a:xfrm>
          <a:prstGeom prst="rect">
            <a:avLst/>
          </a:prstGeom>
          <a:noFill/>
        </p:spPr>
      </p:pic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95536" y="681541"/>
          <a:ext cx="8496944" cy="4050449"/>
        </p:xfrm>
        <a:graphic>
          <a:graphicData uri="http://schemas.openxmlformats.org/drawingml/2006/table">
            <a:tbl>
              <a:tblPr/>
              <a:tblGrid>
                <a:gridCol w="1368152"/>
                <a:gridCol w="7128792"/>
              </a:tblGrid>
              <a:tr h="405044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Ссылки на полезные источники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400" u="sng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ru-RU" sz="1400" u="sng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fontAlgn="base"/>
                      <a:r>
                        <a:rPr lang="ru-RU" sz="1400" u="sng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smtClean="0">
                          <a:hlinkClick r:id="rId15"/>
                        </a:rPr>
                        <a:t>https://fipi.ru/ege/videokonsultatsii-razrabotchikov-kim-yege</a:t>
                      </a:r>
                      <a:endParaRPr lang="ru-RU" sz="1400" dirty="0" smtClean="0"/>
                    </a:p>
                    <a:p>
                      <a:pPr fontAlgn="base"/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400" dirty="0" smtClean="0">
                          <a:hlinkClick r:id="rId16"/>
                        </a:rPr>
                        <a:t>https://4ege.ru/novosti-ege/</a:t>
                      </a:r>
                      <a:endParaRPr lang="ru-RU" sz="1400" dirty="0" smtClean="0"/>
                    </a:p>
                    <a:p>
                      <a:pPr fontAlgn="base"/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400" dirty="0" smtClean="0">
                          <a:hlinkClick r:id="rId17"/>
                        </a:rPr>
                        <a:t>http://obrnadzor.gov.ru/gia/gia-11/</a:t>
                      </a:r>
                      <a:endParaRPr lang="ru-RU" sz="1400" dirty="0" smtClean="0"/>
                    </a:p>
                    <a:p>
                      <a:pPr fontAlgn="base"/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8"/>
                        </a:rPr>
                        <a:t>https://media.foxford.ru/izmeneniya-ege-2022/</a:t>
                      </a:r>
                      <a:endParaRPr lang="ru-RU" sz="1400" u="sng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Овал 16"/>
          <p:cNvSpPr/>
          <p:nvPr/>
        </p:nvSpPr>
        <p:spPr>
          <a:xfrm>
            <a:off x="683567" y="2139703"/>
            <a:ext cx="864097" cy="594065"/>
          </a:xfrm>
          <a:prstGeom prst="ellipse">
            <a:avLst/>
          </a:prstGeom>
          <a:blipFill rotWithShape="0">
            <a:blip r:embed="rId19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4022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944449866"/>
              </p:ext>
            </p:extLst>
          </p:nvPr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463062504"/>
              </p:ext>
            </p:extLst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pic>
        <p:nvPicPr>
          <p:cNvPr id="18" name="Picture 2" descr="https://upload2.schoolrm.ru/resize_cache/970218/c3bed4c46e3bebf9034448fed65e7b8e/iblock/0e8/0e8a899662175b1284e384858fcc3996/86fbba778d2cf8deb4c5745ed09b83e4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7315200" cy="51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8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77339"/>
            <a:chOff x="0" y="1623"/>
            <a:chExt cx="9144000" cy="69031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3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TextBox 10"/>
            <p:cNvSpPr txBox="1"/>
            <p:nvPr/>
          </p:nvSpPr>
          <p:spPr>
            <a:xfrm>
              <a:off x="2513668" y="6453336"/>
              <a:ext cx="18473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5936" y="183425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ГИА – 2022_изменения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570077063"/>
              </p:ext>
            </p:extLst>
          </p:nvPr>
        </p:nvGraphicFramePr>
        <p:xfrm>
          <a:off x="251520" y="573528"/>
          <a:ext cx="864096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147762646"/>
              </p:ext>
            </p:extLst>
          </p:nvPr>
        </p:nvGraphicFramePr>
        <p:xfrm>
          <a:off x="13212960" y="1491630"/>
          <a:ext cx="3816200" cy="125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251520" y="3597864"/>
          <a:ext cx="8640960" cy="1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70765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ru-RU" dirty="0" smtClean="0"/>
          </a:p>
          <a:p>
            <a:endParaRPr lang="ru-RU" dirty="0"/>
          </a:p>
        </p:txBody>
      </p:sp>
      <p:pic>
        <p:nvPicPr>
          <p:cNvPr id="13" name="Picture 2" descr="https://shk-shaumyan.edusite.ru/images/2019-02-27_09-12-3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761" y="0"/>
            <a:ext cx="6078379" cy="507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6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784123"/>
            <a:ext cx="6882765" cy="4167423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3100" b="1" spc="-75" dirty="0">
                <a:latin typeface="Georgia"/>
                <a:cs typeface="Georgia"/>
              </a:rPr>
              <a:t>Цель: </a:t>
            </a:r>
            <a:r>
              <a:rPr sz="3100" spc="150" dirty="0">
                <a:latin typeface="Georgia"/>
                <a:cs typeface="Georgia"/>
              </a:rPr>
              <a:t>допуск </a:t>
            </a:r>
            <a:r>
              <a:rPr sz="3100" spc="210" dirty="0">
                <a:latin typeface="Georgia"/>
                <a:cs typeface="Georgia"/>
              </a:rPr>
              <a:t>к</a:t>
            </a:r>
            <a:r>
              <a:rPr sz="3100" spc="-30" dirty="0">
                <a:latin typeface="Georgia"/>
                <a:cs typeface="Georgia"/>
              </a:rPr>
              <a:t> </a:t>
            </a:r>
            <a:r>
              <a:rPr sz="3100" spc="-25" dirty="0">
                <a:latin typeface="Georgia"/>
                <a:cs typeface="Georgia"/>
              </a:rPr>
              <a:t>ГИА</a:t>
            </a:r>
            <a:endParaRPr sz="31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3100" b="1" spc="-25" dirty="0">
                <a:latin typeface="Georgia"/>
                <a:cs typeface="Georgia"/>
              </a:rPr>
              <a:t>Форма: </a:t>
            </a:r>
            <a:r>
              <a:rPr sz="3100" spc="110" dirty="0">
                <a:latin typeface="Georgia"/>
                <a:cs typeface="Georgia"/>
              </a:rPr>
              <a:t>сочинение </a:t>
            </a:r>
            <a:r>
              <a:rPr sz="3100" dirty="0">
                <a:latin typeface="Georgia"/>
                <a:cs typeface="Georgia"/>
              </a:rPr>
              <a:t>или</a:t>
            </a:r>
            <a:r>
              <a:rPr sz="3100" spc="560" dirty="0">
                <a:latin typeface="Georgia"/>
                <a:cs typeface="Georgia"/>
              </a:rPr>
              <a:t> </a:t>
            </a:r>
            <a:r>
              <a:rPr sz="3100" spc="75" dirty="0">
                <a:latin typeface="Georgia"/>
                <a:cs typeface="Georgia"/>
              </a:rPr>
              <a:t>изложение</a:t>
            </a:r>
            <a:endParaRPr sz="31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3100" b="1" spc="25" dirty="0">
                <a:latin typeface="Georgia"/>
                <a:cs typeface="Georgia"/>
              </a:rPr>
              <a:t>Результат: </a:t>
            </a:r>
            <a:r>
              <a:rPr sz="3100" spc="125" dirty="0">
                <a:latin typeface="Georgia"/>
                <a:cs typeface="Georgia"/>
              </a:rPr>
              <a:t>зачет </a:t>
            </a:r>
            <a:r>
              <a:rPr sz="3100" dirty="0">
                <a:latin typeface="Georgia"/>
                <a:cs typeface="Georgia"/>
              </a:rPr>
              <a:t>или</a:t>
            </a:r>
            <a:r>
              <a:rPr sz="3100" spc="555" dirty="0">
                <a:latin typeface="Georgia"/>
                <a:cs typeface="Georgia"/>
              </a:rPr>
              <a:t> </a:t>
            </a:r>
            <a:r>
              <a:rPr sz="3100" spc="120" dirty="0">
                <a:latin typeface="Georgia"/>
                <a:cs typeface="Georgia"/>
              </a:rPr>
              <a:t>незачет</a:t>
            </a:r>
            <a:endParaRPr sz="3100" dirty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3100" b="1" spc="80" dirty="0">
                <a:latin typeface="Georgia"/>
                <a:cs typeface="Georgia"/>
              </a:rPr>
              <a:t>Дата </a:t>
            </a:r>
            <a:r>
              <a:rPr sz="3100" b="1" dirty="0">
                <a:latin typeface="Georgia"/>
                <a:cs typeface="Georgia"/>
              </a:rPr>
              <a:t>проведения: </a:t>
            </a:r>
            <a:r>
              <a:rPr sz="3100" spc="215" dirty="0" smtClean="0">
                <a:latin typeface="Georgia"/>
                <a:cs typeface="Georgia"/>
              </a:rPr>
              <a:t>0</a:t>
            </a:r>
            <a:r>
              <a:rPr lang="ru-RU" sz="3100" spc="215" dirty="0" smtClean="0">
                <a:latin typeface="Georgia"/>
                <a:cs typeface="Georgia"/>
              </a:rPr>
              <a:t>1</a:t>
            </a:r>
            <a:r>
              <a:rPr sz="3100" spc="215" dirty="0" smtClean="0">
                <a:latin typeface="Georgia"/>
                <a:cs typeface="Georgia"/>
              </a:rPr>
              <a:t>.12.20</a:t>
            </a:r>
            <a:r>
              <a:rPr lang="ru-RU" sz="3100" spc="215" dirty="0" smtClean="0">
                <a:latin typeface="Georgia"/>
                <a:cs typeface="Georgia"/>
              </a:rPr>
              <a:t>21</a:t>
            </a:r>
            <a:r>
              <a:rPr sz="3100" spc="215" dirty="0" smtClean="0">
                <a:latin typeface="Georgia"/>
                <a:cs typeface="Georgia"/>
              </a:rPr>
              <a:t>  </a:t>
            </a:r>
            <a:r>
              <a:rPr sz="3100" b="1" dirty="0">
                <a:latin typeface="Georgia"/>
                <a:cs typeface="Georgia"/>
              </a:rPr>
              <a:t>Время </a:t>
            </a:r>
            <a:r>
              <a:rPr sz="3100" b="1" spc="-25" dirty="0">
                <a:latin typeface="Georgia"/>
                <a:cs typeface="Georgia"/>
              </a:rPr>
              <a:t>написания: </a:t>
            </a:r>
            <a:r>
              <a:rPr sz="3100" spc="220" dirty="0">
                <a:latin typeface="Georgia"/>
                <a:cs typeface="Georgia"/>
              </a:rPr>
              <a:t>235 </a:t>
            </a:r>
            <a:r>
              <a:rPr sz="3100" spc="135" dirty="0">
                <a:latin typeface="Georgia"/>
                <a:cs typeface="Georgia"/>
              </a:rPr>
              <a:t>минут  </a:t>
            </a:r>
            <a:r>
              <a:rPr sz="3100" b="1" spc="-125" dirty="0">
                <a:latin typeface="Georgia"/>
                <a:cs typeface="Georgia"/>
              </a:rPr>
              <a:t>Начало </a:t>
            </a:r>
            <a:r>
              <a:rPr sz="3100" b="1" spc="-20" dirty="0">
                <a:latin typeface="Georgia"/>
                <a:cs typeface="Georgia"/>
              </a:rPr>
              <a:t>сочинения:</a:t>
            </a:r>
            <a:r>
              <a:rPr sz="3100" b="1" spc="-5" dirty="0">
                <a:latin typeface="Georgia"/>
                <a:cs typeface="Georgia"/>
              </a:rPr>
              <a:t> </a:t>
            </a:r>
            <a:r>
              <a:rPr sz="3100" spc="125" dirty="0">
                <a:latin typeface="Georgia"/>
                <a:cs typeface="Georgia"/>
              </a:rPr>
              <a:t>10:00</a:t>
            </a:r>
            <a:endParaRPr sz="31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1485" y="0"/>
            <a:ext cx="6369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10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4000" u="heavy" spc="-28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05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endParaRPr sz="4000" dirty="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5" name="Line 5"/>
            <p:cNvSpPr/>
            <p:nvPr/>
          </p:nvSpPr>
          <p:spPr>
            <a:xfrm>
              <a:off x="3168000" y="692696"/>
              <a:ext cx="5328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6"/>
            <p:cNvSpPr/>
            <p:nvPr/>
          </p:nvSpPr>
          <p:spPr>
            <a:xfrm>
              <a:off x="1368000" y="764696"/>
              <a:ext cx="5616720" cy="0"/>
            </a:xfrm>
            <a:prstGeom prst="line">
              <a:avLst/>
            </a:prstGeom>
            <a:ln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5" name="TextBox 14"/>
          <p:cNvSpPr txBox="1"/>
          <p:nvPr/>
        </p:nvSpPr>
        <p:spPr>
          <a:xfrm>
            <a:off x="8244409" y="1954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299D"/>
                </a:solidFill>
                <a:latin typeface="+mj-lt"/>
                <a:ea typeface="PT Astra Sans" panose="020B0603020203020204" pitchFamily="34" charset="-52"/>
              </a:rPr>
              <a:t>|«»|</a:t>
            </a:r>
            <a:endParaRPr lang="ru-RU" b="1" dirty="0">
              <a:solidFill>
                <a:srgbClr val="22299D"/>
              </a:solidFill>
              <a:latin typeface="+mj-lt"/>
              <a:ea typeface="PT Astra Sans" panose="020B0603020203020204" pitchFamily="34" charset="-52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71567" y="666750"/>
            <a:ext cx="678014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ru-RU" sz="2400" smtClean="0">
                <a:solidFill>
                  <a:srgbClr val="000000"/>
                </a:solidFill>
                <a:latin typeface="Arial"/>
                <a:cs typeface="Arial"/>
              </a:rPr>
              <a:t>Итоговое сочинение (изложение)</a:t>
            </a:r>
            <a:r>
              <a:rPr lang="en-US" sz="240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400" smtClean="0">
                <a:solidFill>
                  <a:srgbClr val="000000"/>
                </a:solidFill>
                <a:latin typeface="Arial"/>
                <a:cs typeface="Arial"/>
              </a:rPr>
              <a:t>(ИС-</a:t>
            </a:r>
            <a:r>
              <a:rPr lang="en-US" sz="2400" smtClean="0">
                <a:solidFill>
                  <a:srgbClr val="000000"/>
                </a:solidFill>
                <a:latin typeface="Arial"/>
                <a:cs typeface="Arial"/>
              </a:rPr>
              <a:t>11</a:t>
            </a:r>
            <a:r>
              <a:rPr lang="ru-RU" sz="240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80291" y="1193645"/>
            <a:ext cx="6615461" cy="12726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defTabSz="6858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300" kern="0" dirty="0">
                <a:solidFill>
                  <a:srgbClr val="000000"/>
                </a:solidFill>
                <a:latin typeface="Arial"/>
                <a:cs typeface="Arial"/>
              </a:rPr>
              <a:t>1 декабря 2021 г.</a:t>
            </a:r>
          </a:p>
          <a:p>
            <a:pPr marL="257175" indent="-257175" defTabSz="6858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300" kern="0" dirty="0">
                <a:solidFill>
                  <a:srgbClr val="000000"/>
                </a:solidFill>
                <a:latin typeface="Arial"/>
                <a:cs typeface="Arial"/>
              </a:rPr>
              <a:t>2 февраля 2022 г.</a:t>
            </a:r>
          </a:p>
          <a:p>
            <a:pPr marL="257175" indent="-257175" defTabSz="6858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300" kern="0" dirty="0">
                <a:solidFill>
                  <a:srgbClr val="000000"/>
                </a:solidFill>
                <a:latin typeface="Arial"/>
                <a:cs typeface="Arial"/>
              </a:rPr>
              <a:t>4 мая 2022 г.</a:t>
            </a:r>
          </a:p>
        </p:txBody>
      </p:sp>
    </p:spTree>
    <p:extLst>
      <p:ext uri="{BB962C8B-B14F-4D97-AF65-F5344CB8AC3E}">
        <p14:creationId xmlns:p14="http://schemas.microsoft.com/office/powerpoint/2010/main" val="38954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066798" y="719073"/>
            <a:ext cx="6224270" cy="0"/>
          </a:xfrm>
          <a:custGeom>
            <a:avLst/>
            <a:gdLst/>
            <a:ahLst/>
            <a:cxnLst/>
            <a:rect l="l" t="t" r="r" b="b"/>
            <a:pathLst>
              <a:path w="6224270">
                <a:moveTo>
                  <a:pt x="0" y="0"/>
                </a:moveTo>
                <a:lnTo>
                  <a:pt x="6224015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61176" y="3093720"/>
            <a:ext cx="2177796" cy="908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2443" y="1139701"/>
            <a:ext cx="845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2021/22 учебном году объявлены следующие пять открытых тематических направлений итогового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сочинения: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Человек путешествующий: дорога в жизни человека.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Цивилизация и технологии — спасение, вызов или трагедия?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Преступление и наказание — вечная тема.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Книга (музыка, спектакль, фильм) — про меня.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Кому на Руси жить хорошо? — вопрос гражданина.</a:t>
            </a:r>
          </a:p>
        </p:txBody>
      </p:sp>
    </p:spTree>
    <p:extLst>
      <p:ext uri="{BB962C8B-B14F-4D97-AF65-F5344CB8AC3E}">
        <p14:creationId xmlns:p14="http://schemas.microsoft.com/office/powerpoint/2010/main" val="38692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357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52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443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49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9"/>
            <a:ext cx="9144000" cy="513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7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6PQ52NDQUCDJ-269-1172</_dlc_DocId>
    <_dlc_DocIdUrl xmlns="4c48e722-e5ee-4bb4-abb8-2d4075f5b3da">
      <Url>http://www.eduportal44.ru/Manturovo/Sch3/_layouts/15/DocIdRedir.aspx?ID=6PQ52NDQUCDJ-269-1172</Url>
      <Description>6PQ52NDQUCDJ-269-1172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4E616C-0FCB-4FF6-A024-99368799C8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7B2719-8750-49B7-910C-FBD387B520F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47031FC-A9BE-449A-BBAA-73F237B848B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c48e722-e5ee-4bb4-abb8-2d4075f5b3da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1790A74-3AA4-4D2C-914E-238DFF8134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3495</Words>
  <Application>Microsoft Office PowerPoint</Application>
  <PresentationFormat>Экран (16:9)</PresentationFormat>
  <Paragraphs>263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Office Theme</vt:lpstr>
      <vt:lpstr>Презентация PowerPoint</vt:lpstr>
      <vt:lpstr>Нормативные документы</vt:lpstr>
      <vt:lpstr>ЕГЭ 2021</vt:lpstr>
      <vt:lpstr> ИТОГОВОЕ СОЧИНЕНИЕ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Индивидуальный итоговый проект</vt:lpstr>
      <vt:lpstr>Презентация PowerPoint</vt:lpstr>
      <vt:lpstr>Презентация PowerPoint</vt:lpstr>
      <vt:lpstr>Презентация PowerPoint</vt:lpstr>
      <vt:lpstr>РЕГИСТРАЦИЯ НА ЕГЭ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RePack by Diakov</cp:lastModifiedBy>
  <cp:revision>57</cp:revision>
  <dcterms:created xsi:type="dcterms:W3CDTF">2019-10-15T10:38:01Z</dcterms:created>
  <dcterms:modified xsi:type="dcterms:W3CDTF">2021-11-27T06:33:23Z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d405ab61-a471-4a25-9567-71b1c0d58041</vt:lpwstr>
  </property>
</Properties>
</file>